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8"/>
  </p:notesMasterIdLst>
  <p:sldIdLst>
    <p:sldId id="274" r:id="rId2"/>
    <p:sldId id="258" r:id="rId3"/>
    <p:sldId id="256" r:id="rId4"/>
    <p:sldId id="272" r:id="rId5"/>
    <p:sldId id="257" r:id="rId6"/>
    <p:sldId id="266" r:id="rId7"/>
    <p:sldId id="267" r:id="rId8"/>
    <p:sldId id="268" r:id="rId9"/>
    <p:sldId id="259" r:id="rId10"/>
    <p:sldId id="273" r:id="rId11"/>
    <p:sldId id="271" r:id="rId12"/>
    <p:sldId id="262" r:id="rId13"/>
    <p:sldId id="265" r:id="rId14"/>
    <p:sldId id="270" r:id="rId15"/>
    <p:sldId id="264" r:id="rId16"/>
    <p:sldId id="26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B62F"/>
    <a:srgbClr val="EC7C34"/>
    <a:srgbClr val="E37834"/>
    <a:srgbClr val="F5BE2F"/>
    <a:srgbClr val="BFBFBF"/>
    <a:srgbClr val="C97E28"/>
    <a:srgbClr val="91A631"/>
    <a:srgbClr val="BC3128"/>
    <a:srgbClr val="C24132"/>
    <a:srgbClr val="EA9A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335" autoAdjust="0"/>
    <p:restoredTop sz="80244" autoAdjust="0"/>
  </p:normalViewPr>
  <p:slideViewPr>
    <p:cSldViewPr snapToGrid="0">
      <p:cViewPr>
        <p:scale>
          <a:sx n="30" d="100"/>
          <a:sy n="30" d="100"/>
        </p:scale>
        <p:origin x="776" y="1336"/>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9B734-F4DE-42D7-91BE-8B10BD0761F9}" type="datetimeFigureOut">
              <a:rPr lang="en-US" smtClean="0"/>
              <a:t>7/3/18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C0F832-70F6-4682-88A4-049DA24A4705}" type="slidenum">
              <a:rPr lang="en-US" smtClean="0"/>
              <a:t>‹#›</a:t>
            </a:fld>
            <a:endParaRPr lang="en-US"/>
          </a:p>
        </p:txBody>
      </p:sp>
    </p:spTree>
    <p:extLst>
      <p:ext uri="{BB962C8B-B14F-4D97-AF65-F5344CB8AC3E}">
        <p14:creationId xmlns:p14="http://schemas.microsoft.com/office/powerpoint/2010/main" val="2402508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good afternoon </a:t>
            </a:r>
            <a:r>
              <a:rPr lang="en-US" sz="1200" b="0" i="0" kern="1200" dirty="0" smtClean="0">
                <a:solidFill>
                  <a:schemeClr val="tx1"/>
                </a:solidFill>
                <a:effectLst/>
                <a:latin typeface="+mn-lt"/>
                <a:ea typeface="+mn-ea"/>
                <a:cs typeface="+mn-cs"/>
              </a:rPr>
              <a:t>have </a:t>
            </a:r>
            <a:r>
              <a:rPr lang="en-US" sz="1200" b="0" i="0" kern="1200" dirty="0">
                <a:solidFill>
                  <a:schemeClr val="tx1"/>
                </a:solidFill>
                <a:effectLst/>
                <a:latin typeface="+mn-lt"/>
                <a:ea typeface="+mn-ea"/>
                <a:cs typeface="+mn-cs"/>
              </a:rPr>
              <a:t>you ever wonder how many fruits and vegetables are wasted per year 260000 tons are wasted during harvesting </a:t>
            </a: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worldwide </a:t>
            </a:r>
            <a:r>
              <a:rPr lang="en-US" sz="1200" b="0" i="0" kern="1200" dirty="0">
                <a:solidFill>
                  <a:schemeClr val="tx1"/>
                </a:solidFill>
                <a:effectLst/>
                <a:latin typeface="+mn-lt"/>
                <a:ea typeface="+mn-ea"/>
                <a:cs typeface="+mn-cs"/>
              </a:rPr>
              <a:t>45% </a:t>
            </a:r>
            <a:r>
              <a:rPr lang="en-US" sz="1200" b="0" i="0" kern="1200" dirty="0" smtClean="0">
                <a:solidFill>
                  <a:schemeClr val="tx1"/>
                </a:solidFill>
                <a:effectLst/>
                <a:latin typeface="+mn-lt"/>
                <a:ea typeface="+mn-ea"/>
                <a:cs typeface="+mn-cs"/>
              </a:rPr>
              <a:t>waste </a:t>
            </a:r>
            <a:r>
              <a:rPr lang="en-US" sz="1200" b="0" i="0" kern="1200" dirty="0">
                <a:solidFill>
                  <a:schemeClr val="tx1"/>
                </a:solidFill>
                <a:effectLst/>
                <a:latin typeface="+mn-lt"/>
                <a:ea typeface="+mn-ea"/>
                <a:cs typeface="+mn-cs"/>
              </a:rPr>
              <a:t>fruits have one of highest </a:t>
            </a:r>
            <a:r>
              <a:rPr lang="en-US" sz="1200" b="0" i="0" kern="1200" dirty="0" smtClean="0">
                <a:solidFill>
                  <a:schemeClr val="tx1"/>
                </a:solidFill>
                <a:effectLst/>
                <a:latin typeface="+mn-lt"/>
                <a:ea typeface="+mn-ea"/>
                <a:cs typeface="+mn-cs"/>
              </a:rPr>
              <a:t>waste </a:t>
            </a:r>
            <a:r>
              <a:rPr lang="en-US" sz="1200" b="0" i="0" kern="1200" dirty="0">
                <a:solidFill>
                  <a:schemeClr val="tx1"/>
                </a:solidFill>
                <a:effectLst/>
                <a:latin typeface="+mn-lt"/>
                <a:ea typeface="+mn-ea"/>
                <a:cs typeface="+mn-cs"/>
              </a:rPr>
              <a:t>rate of any food products </a:t>
            </a:r>
            <a:endParaRPr lang="en-US" sz="11500" dirty="0"/>
          </a:p>
        </p:txBody>
      </p:sp>
      <p:sp>
        <p:nvSpPr>
          <p:cNvPr id="4" name="Slide Number Placeholder 3"/>
          <p:cNvSpPr>
            <a:spLocks noGrp="1"/>
          </p:cNvSpPr>
          <p:nvPr>
            <p:ph type="sldNum" sz="quarter" idx="10"/>
          </p:nvPr>
        </p:nvSpPr>
        <p:spPr/>
        <p:txBody>
          <a:bodyPr/>
          <a:lstStyle/>
          <a:p>
            <a:fld id="{D7C0F832-70F6-4682-88A4-049DA24A4705}" type="slidenum">
              <a:rPr lang="en-US" smtClean="0"/>
              <a:t>2</a:t>
            </a:fld>
            <a:endParaRPr lang="en-US"/>
          </a:p>
        </p:txBody>
      </p:sp>
    </p:spTree>
    <p:extLst>
      <p:ext uri="{BB962C8B-B14F-4D97-AF65-F5344CB8AC3E}">
        <p14:creationId xmlns:p14="http://schemas.microsoft.com/office/powerpoint/2010/main" val="1941932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prototype</a:t>
            </a:r>
            <a:r>
              <a:rPr lang="en-US" baseline="0" dirty="0" smtClean="0"/>
              <a:t> of our gripper, we have detached it from the motor to show you how the gripper works  </a:t>
            </a:r>
            <a:endParaRPr lang="en-US" dirty="0"/>
          </a:p>
        </p:txBody>
      </p:sp>
      <p:sp>
        <p:nvSpPr>
          <p:cNvPr id="4" name="Slide Number Placeholder 3"/>
          <p:cNvSpPr>
            <a:spLocks noGrp="1"/>
          </p:cNvSpPr>
          <p:nvPr>
            <p:ph type="sldNum" sz="quarter" idx="10"/>
          </p:nvPr>
        </p:nvSpPr>
        <p:spPr/>
        <p:txBody>
          <a:bodyPr/>
          <a:lstStyle/>
          <a:p>
            <a:fld id="{D7C0F832-70F6-4682-88A4-049DA24A4705}" type="slidenum">
              <a:rPr lang="en-US" smtClean="0"/>
              <a:t>11</a:t>
            </a:fld>
            <a:endParaRPr lang="en-US"/>
          </a:p>
        </p:txBody>
      </p:sp>
    </p:spTree>
    <p:extLst>
      <p:ext uri="{BB962C8B-B14F-4D97-AF65-F5344CB8AC3E}">
        <p14:creationId xmlns:p14="http://schemas.microsoft.com/office/powerpoint/2010/main" val="3404187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to give you the real number</a:t>
            </a:r>
            <a:r>
              <a:rPr lang="en-US" baseline="0" dirty="0" smtClean="0"/>
              <a:t> now ,when you think about the process of manually picked  For one </a:t>
            </a:r>
            <a:r>
              <a:rPr lang="en-US" baseline="0" dirty="0" err="1" smtClean="0"/>
              <a:t>hr</a:t>
            </a:r>
            <a:r>
              <a:rPr lang="en-US" baseline="0" dirty="0" smtClean="0"/>
              <a:t> </a:t>
            </a:r>
            <a:r>
              <a:rPr lang="en-US" dirty="0" smtClean="0"/>
              <a:t>Reduce </a:t>
            </a:r>
            <a:r>
              <a:rPr lang="en-US" dirty="0"/>
              <a:t>number of worker in harvest and packing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7C0F832-70F6-4682-88A4-049DA24A4705}" type="slidenum">
              <a:rPr lang="en-US" smtClean="0"/>
              <a:t>12</a:t>
            </a:fld>
            <a:endParaRPr lang="en-US"/>
          </a:p>
        </p:txBody>
      </p:sp>
    </p:spTree>
    <p:extLst>
      <p:ext uri="{BB962C8B-B14F-4D97-AF65-F5344CB8AC3E}">
        <p14:creationId xmlns:p14="http://schemas.microsoft.com/office/powerpoint/2010/main" val="2064092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why would we use </a:t>
            </a:r>
            <a:r>
              <a:rPr lang="en-US" sz="1200" kern="1200" dirty="0" err="1">
                <a:solidFill>
                  <a:schemeClr val="tx1"/>
                </a:solidFill>
                <a:effectLst/>
                <a:latin typeface="+mn-lt"/>
                <a:ea typeface="+mn-ea"/>
                <a:cs typeface="+mn-cs"/>
              </a:rPr>
              <a:t>argoribot</a:t>
            </a:r>
            <a:r>
              <a:rPr lang="en-US" sz="1200" kern="1200" dirty="0">
                <a:solidFill>
                  <a:schemeClr val="tx1"/>
                </a:solidFill>
                <a:effectLst/>
                <a:latin typeface="+mn-lt"/>
                <a:ea typeface="+mn-ea"/>
                <a:cs typeface="+mn-cs"/>
              </a:rPr>
              <a:t> it can reduce and eliminate waste during harvesting it can save time because we put the two </a:t>
            </a:r>
            <a:r>
              <a:rPr lang="en-US" sz="1200" kern="1200" dirty="0" smtClean="0">
                <a:solidFill>
                  <a:schemeClr val="tx1"/>
                </a:solidFill>
                <a:effectLst/>
                <a:latin typeface="+mn-lt"/>
                <a:ea typeface="+mn-ea"/>
                <a:cs typeface="+mn-cs"/>
              </a:rPr>
              <a:t>processes-- harvesting </a:t>
            </a:r>
            <a:r>
              <a:rPr lang="en-US" sz="1200" kern="1200" dirty="0">
                <a:solidFill>
                  <a:schemeClr val="tx1"/>
                </a:solidFill>
                <a:effectLst/>
                <a:latin typeface="+mn-lt"/>
                <a:ea typeface="+mn-ea"/>
                <a:cs typeface="+mn-cs"/>
              </a:rPr>
              <a:t>and packing in one process that </a:t>
            </a:r>
            <a:r>
              <a:rPr lang="en-US" sz="1200" kern="1200" dirty="0" smtClean="0">
                <a:solidFill>
                  <a:schemeClr val="tx1"/>
                </a:solidFill>
                <a:effectLst/>
                <a:latin typeface="+mn-lt"/>
                <a:ea typeface="+mn-ea"/>
                <a:cs typeface="+mn-cs"/>
              </a:rPr>
              <a:t>will </a:t>
            </a:r>
            <a:r>
              <a:rPr lang="en-US" sz="1200" kern="1200" dirty="0">
                <a:solidFill>
                  <a:schemeClr val="tx1"/>
                </a:solidFill>
                <a:effectLst/>
                <a:latin typeface="+mn-lt"/>
                <a:ea typeface="+mn-ea"/>
                <a:cs typeface="+mn-cs"/>
              </a:rPr>
              <a:t>improve efficiencies in fruit </a:t>
            </a:r>
            <a:r>
              <a:rPr lang="en-US" sz="1200" kern="1200" dirty="0" smtClean="0">
                <a:solidFill>
                  <a:schemeClr val="tx1"/>
                </a:solidFill>
                <a:effectLst/>
                <a:latin typeface="+mn-lt"/>
                <a:ea typeface="+mn-ea"/>
                <a:cs typeface="+mn-cs"/>
              </a:rPr>
              <a:t>production. </a:t>
            </a:r>
            <a:r>
              <a:rPr lang="en-US" sz="1200" kern="1200" dirty="0">
                <a:solidFill>
                  <a:schemeClr val="tx1"/>
                </a:solidFill>
                <a:effectLst/>
                <a:latin typeface="+mn-lt"/>
                <a:ea typeface="+mn-ea"/>
                <a:cs typeface="+mn-cs"/>
              </a:rPr>
              <a:t>it also decreases risk during </a:t>
            </a:r>
            <a:r>
              <a:rPr lang="en-US" sz="1200" kern="1200" dirty="0" smtClean="0">
                <a:solidFill>
                  <a:schemeClr val="tx1"/>
                </a:solidFill>
                <a:effectLst/>
                <a:latin typeface="+mn-lt"/>
                <a:ea typeface="+mn-ea"/>
                <a:cs typeface="+mn-cs"/>
              </a:rPr>
              <a:t>harvesting,</a:t>
            </a:r>
            <a:r>
              <a:rPr lang="is-IS" sz="1200" kern="1200" baseline="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imagine</a:t>
            </a:r>
            <a:r>
              <a:rPr lang="en-US" sz="1200" kern="1200" baseline="0" dirty="0" smtClean="0">
                <a:solidFill>
                  <a:schemeClr val="tx1"/>
                </a:solidFill>
                <a:effectLst/>
                <a:latin typeface="+mn-lt"/>
                <a:ea typeface="+mn-ea"/>
                <a:cs typeface="+mn-cs"/>
              </a:rPr>
              <a:t> how dangerous it </a:t>
            </a:r>
            <a:r>
              <a:rPr lang="en-US" sz="1200" kern="1200" dirty="0" smtClean="0">
                <a:solidFill>
                  <a:schemeClr val="tx1"/>
                </a:solidFill>
                <a:effectLst/>
                <a:latin typeface="+mn-lt"/>
                <a:ea typeface="+mn-ea"/>
                <a:cs typeface="+mn-cs"/>
              </a:rPr>
              <a:t>when </a:t>
            </a:r>
            <a:r>
              <a:rPr lang="en-US" sz="1200" kern="1200" dirty="0">
                <a:solidFill>
                  <a:schemeClr val="tx1"/>
                </a:solidFill>
                <a:effectLst/>
                <a:latin typeface="+mn-lt"/>
                <a:ea typeface="+mn-ea"/>
                <a:cs typeface="+mn-cs"/>
              </a:rPr>
              <a:t>we have to </a:t>
            </a:r>
            <a:r>
              <a:rPr lang="en-US" sz="1200" kern="1200" dirty="0" smtClean="0">
                <a:solidFill>
                  <a:schemeClr val="tx1"/>
                </a:solidFill>
                <a:effectLst/>
                <a:latin typeface="+mn-lt"/>
                <a:ea typeface="+mn-ea"/>
                <a:cs typeface="+mn-cs"/>
              </a:rPr>
              <a:t>climb and pick </a:t>
            </a:r>
            <a:r>
              <a:rPr lang="en-US" sz="1200" kern="1200" dirty="0">
                <a:solidFill>
                  <a:schemeClr val="tx1"/>
                </a:solidFill>
                <a:effectLst/>
                <a:latin typeface="+mn-lt"/>
                <a:ea typeface="+mn-ea"/>
                <a:cs typeface="+mn-cs"/>
              </a:rPr>
              <a:t>fruit </a:t>
            </a:r>
            <a:r>
              <a:rPr lang="en-US" sz="1200" kern="1200" dirty="0" smtClean="0">
                <a:solidFill>
                  <a:schemeClr val="tx1"/>
                </a:solidFill>
                <a:effectLst/>
                <a:latin typeface="+mn-lt"/>
                <a:ea typeface="+mn-ea"/>
                <a:cs typeface="+mn-cs"/>
              </a:rPr>
              <a:t>from a tree,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this innovation would </a:t>
            </a:r>
            <a:r>
              <a:rPr lang="en-US" sz="1200" kern="1200" dirty="0" smtClean="0">
                <a:solidFill>
                  <a:schemeClr val="tx1"/>
                </a:solidFill>
                <a:effectLst/>
                <a:latin typeface="+mn-lt"/>
                <a:ea typeface="+mn-ea"/>
                <a:cs typeface="+mn-cs"/>
              </a:rPr>
              <a:t>eliminate this problem.</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moreover this </a:t>
            </a:r>
            <a:r>
              <a:rPr lang="en-US" sz="1200" kern="1200" dirty="0" smtClean="0">
                <a:solidFill>
                  <a:schemeClr val="tx1"/>
                </a:solidFill>
                <a:effectLst/>
                <a:latin typeface="+mn-lt"/>
                <a:ea typeface="+mn-ea"/>
                <a:cs typeface="+mn-cs"/>
              </a:rPr>
              <a:t>create significant </a:t>
            </a:r>
            <a:r>
              <a:rPr lang="en-US" sz="1200" kern="1200" dirty="0">
                <a:solidFill>
                  <a:schemeClr val="tx1"/>
                </a:solidFill>
                <a:effectLst/>
                <a:latin typeface="+mn-lt"/>
                <a:ea typeface="+mn-ea"/>
                <a:cs typeface="+mn-cs"/>
              </a:rPr>
              <a:t>environmental and economic benefits </a:t>
            </a:r>
            <a:r>
              <a:rPr lang="en-US" sz="1200" kern="1200" dirty="0" smtClean="0">
                <a:solidFill>
                  <a:schemeClr val="tx1"/>
                </a:solidFill>
                <a:effectLst/>
                <a:latin typeface="+mn-lt"/>
                <a:ea typeface="+mn-ea"/>
                <a:cs typeface="+mn-cs"/>
              </a:rPr>
              <a:t>,260000tons is a lot of waste and it </a:t>
            </a:r>
            <a:r>
              <a:rPr lang="en-US" sz="1200" kern="1200" dirty="0">
                <a:solidFill>
                  <a:schemeClr val="tx1"/>
                </a:solidFill>
                <a:effectLst/>
                <a:latin typeface="+mn-lt"/>
                <a:ea typeface="+mn-ea"/>
                <a:cs typeface="+mn-cs"/>
              </a:rPr>
              <a:t>can be </a:t>
            </a:r>
            <a:r>
              <a:rPr lang="en-US" sz="1200" kern="1200" dirty="0" smtClean="0">
                <a:solidFill>
                  <a:schemeClr val="tx1"/>
                </a:solidFill>
                <a:effectLst/>
                <a:latin typeface="+mn-lt"/>
                <a:ea typeface="+mn-ea"/>
                <a:cs typeface="+mn-cs"/>
              </a:rPr>
              <a:t>reduce</a:t>
            </a:r>
            <a:r>
              <a:rPr lang="en-US" sz="1200" kern="1200" baseline="0" dirty="0" smtClean="0">
                <a:solidFill>
                  <a:schemeClr val="tx1"/>
                </a:solidFill>
                <a:effectLst/>
                <a:latin typeface="+mn-lt"/>
                <a:ea typeface="+mn-ea"/>
                <a:cs typeface="+mn-cs"/>
              </a:rPr>
              <a:t> significantly with ARGORIBOT. </a:t>
            </a:r>
            <a:endParaRPr lang="en-US" dirty="0"/>
          </a:p>
        </p:txBody>
      </p:sp>
      <p:sp>
        <p:nvSpPr>
          <p:cNvPr id="4" name="Slide Number Placeholder 3"/>
          <p:cNvSpPr>
            <a:spLocks noGrp="1"/>
          </p:cNvSpPr>
          <p:nvPr>
            <p:ph type="sldNum" sz="quarter" idx="10"/>
          </p:nvPr>
        </p:nvSpPr>
        <p:spPr/>
        <p:txBody>
          <a:bodyPr/>
          <a:lstStyle/>
          <a:p>
            <a:fld id="{D7C0F832-70F6-4682-88A4-049DA24A4705}" type="slidenum">
              <a:rPr lang="en-US" smtClean="0"/>
              <a:t>13</a:t>
            </a:fld>
            <a:endParaRPr lang="en-US"/>
          </a:p>
        </p:txBody>
      </p:sp>
    </p:spTree>
    <p:extLst>
      <p:ext uri="{BB962C8B-B14F-4D97-AF65-F5344CB8AC3E}">
        <p14:creationId xmlns:p14="http://schemas.microsoft.com/office/powerpoint/2010/main" val="10733423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since we </a:t>
            </a:r>
            <a:r>
              <a:rPr lang="en-US" sz="1200" kern="1200" dirty="0" smtClean="0">
                <a:solidFill>
                  <a:schemeClr val="tx1"/>
                </a:solidFill>
                <a:effectLst/>
                <a:latin typeface="+mn-lt"/>
                <a:ea typeface="+mn-ea"/>
                <a:cs typeface="+mn-cs"/>
              </a:rPr>
              <a:t>came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up with this </a:t>
            </a:r>
            <a:r>
              <a:rPr lang="en-US" sz="1200" kern="1200" dirty="0">
                <a:solidFill>
                  <a:schemeClr val="tx1"/>
                </a:solidFill>
                <a:effectLst/>
                <a:latin typeface="+mn-lt"/>
                <a:ea typeface="+mn-ea"/>
                <a:cs typeface="+mn-cs"/>
              </a:rPr>
              <a:t>idea we actually </a:t>
            </a:r>
            <a:r>
              <a:rPr lang="en-US" sz="1200" kern="1200" dirty="0" smtClean="0">
                <a:solidFill>
                  <a:schemeClr val="tx1"/>
                </a:solidFill>
                <a:effectLst/>
                <a:latin typeface="+mn-lt"/>
                <a:ea typeface="+mn-ea"/>
                <a:cs typeface="+mn-cs"/>
              </a:rPr>
              <a:t>came </a:t>
            </a:r>
            <a:r>
              <a:rPr lang="en-US" sz="1200" kern="1200" dirty="0">
                <a:solidFill>
                  <a:schemeClr val="tx1"/>
                </a:solidFill>
                <a:effectLst/>
                <a:latin typeface="+mn-lt"/>
                <a:ea typeface="+mn-ea"/>
                <a:cs typeface="+mn-cs"/>
              </a:rPr>
              <a:t>up with the conceptual design of this robot </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we </a:t>
            </a:r>
            <a:r>
              <a:rPr lang="en-US" sz="1200" kern="1200" dirty="0" smtClean="0">
                <a:solidFill>
                  <a:schemeClr val="tx1"/>
                </a:solidFill>
                <a:effectLst/>
                <a:latin typeface="+mn-lt"/>
                <a:ea typeface="+mn-ea"/>
                <a:cs typeface="+mn-cs"/>
              </a:rPr>
              <a:t>have also </a:t>
            </a:r>
            <a:r>
              <a:rPr lang="en-US" sz="1200" kern="1200" dirty="0">
                <a:solidFill>
                  <a:schemeClr val="tx1"/>
                </a:solidFill>
                <a:effectLst/>
                <a:latin typeface="+mn-lt"/>
                <a:ea typeface="+mn-ea"/>
                <a:cs typeface="+mn-cs"/>
              </a:rPr>
              <a:t>finish the hardware development </a:t>
            </a:r>
            <a:r>
              <a:rPr lang="en-US" sz="1200" kern="1200" dirty="0" smtClean="0">
                <a:solidFill>
                  <a:schemeClr val="tx1"/>
                </a:solidFill>
                <a:effectLst/>
                <a:latin typeface="+mn-lt"/>
                <a:ea typeface="+mn-ea"/>
                <a:cs typeface="+mn-cs"/>
              </a:rPr>
              <a:t>, you </a:t>
            </a:r>
            <a:r>
              <a:rPr lang="en-US" sz="1200" kern="1200" dirty="0">
                <a:solidFill>
                  <a:schemeClr val="tx1"/>
                </a:solidFill>
                <a:effectLst/>
                <a:latin typeface="+mn-lt"/>
                <a:ea typeface="+mn-ea"/>
                <a:cs typeface="+mn-cs"/>
              </a:rPr>
              <a:t>can see the gripper </a:t>
            </a:r>
            <a:r>
              <a:rPr lang="en-US" sz="1200" kern="1200" dirty="0" smtClean="0">
                <a:solidFill>
                  <a:schemeClr val="tx1"/>
                </a:solidFill>
                <a:effectLst/>
                <a:latin typeface="+mn-lt"/>
                <a:ea typeface="+mn-ea"/>
                <a:cs typeface="+mn-cs"/>
              </a:rPr>
              <a:t>   we designed it,</a:t>
            </a:r>
            <a:r>
              <a:rPr lang="en-US" sz="1200" kern="1200" baseline="0" dirty="0" smtClean="0">
                <a:solidFill>
                  <a:schemeClr val="tx1"/>
                </a:solidFill>
                <a:effectLst/>
                <a:latin typeface="+mn-lt"/>
                <a:ea typeface="+mn-ea"/>
                <a:cs typeface="+mn-cs"/>
              </a:rPr>
              <a:t> made it</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and test </a:t>
            </a:r>
            <a:r>
              <a:rPr lang="en-US" sz="1200" kern="1200" dirty="0" smtClean="0">
                <a:solidFill>
                  <a:schemeClr val="tx1"/>
                </a:solidFill>
                <a:effectLst/>
                <a:latin typeface="+mn-lt"/>
                <a:ea typeface="+mn-ea"/>
                <a:cs typeface="+mn-cs"/>
              </a:rPr>
              <a:t>it to </a:t>
            </a:r>
            <a:r>
              <a:rPr lang="en-US" sz="1200" kern="1200" dirty="0">
                <a:solidFill>
                  <a:schemeClr val="tx1"/>
                </a:solidFill>
                <a:effectLst/>
                <a:latin typeface="+mn-lt"/>
                <a:ea typeface="+mn-ea"/>
                <a:cs typeface="+mn-cs"/>
              </a:rPr>
              <a:t>grasp various objects </a:t>
            </a:r>
            <a:r>
              <a:rPr lang="en-US" sz="1200" kern="1200" baseline="0" dirty="0" smtClean="0">
                <a:solidFill>
                  <a:schemeClr val="tx1"/>
                </a:solidFill>
                <a:effectLst/>
                <a:latin typeface="+mn-lt"/>
                <a:ea typeface="+mn-ea"/>
                <a:cs typeface="+mn-cs"/>
              </a:rPr>
              <a:t>        and NOW </a:t>
            </a:r>
            <a:r>
              <a:rPr lang="en-US" sz="1200" kern="1200" dirty="0" smtClean="0">
                <a:solidFill>
                  <a:schemeClr val="tx1"/>
                </a:solidFill>
                <a:effectLst/>
                <a:latin typeface="+mn-lt"/>
                <a:ea typeface="+mn-ea"/>
                <a:cs typeface="+mn-cs"/>
              </a:rPr>
              <a:t>we are </a:t>
            </a:r>
            <a:r>
              <a:rPr lang="en-US" sz="1200" kern="1200" dirty="0">
                <a:solidFill>
                  <a:schemeClr val="tx1"/>
                </a:solidFill>
                <a:effectLst/>
                <a:latin typeface="+mn-lt"/>
                <a:ea typeface="+mn-ea"/>
                <a:cs typeface="+mn-cs"/>
              </a:rPr>
              <a:t>in the process of software development at </a:t>
            </a:r>
            <a:r>
              <a:rPr lang="en-US" sz="1200" kern="1200" dirty="0" smtClean="0">
                <a:solidFill>
                  <a:schemeClr val="tx1"/>
                </a:solidFill>
                <a:effectLst/>
                <a:latin typeface="+mn-lt"/>
                <a:ea typeface="+mn-ea"/>
                <a:cs typeface="+mn-cs"/>
              </a:rPr>
              <a:t>this </a:t>
            </a:r>
            <a:r>
              <a:rPr lang="en-US" sz="1200" kern="1200" dirty="0">
                <a:solidFill>
                  <a:schemeClr val="tx1"/>
                </a:solidFill>
                <a:effectLst/>
                <a:latin typeface="+mn-lt"/>
                <a:ea typeface="+mn-ea"/>
                <a:cs typeface="+mn-cs"/>
              </a:rPr>
              <a:t>moment  and in the future we will have to </a:t>
            </a:r>
            <a:r>
              <a:rPr lang="en-US" sz="1200" kern="1200" dirty="0" smtClean="0">
                <a:solidFill>
                  <a:schemeClr val="tx1"/>
                </a:solidFill>
                <a:effectLst/>
                <a:latin typeface="+mn-lt"/>
                <a:ea typeface="+mn-ea"/>
                <a:cs typeface="+mn-cs"/>
              </a:rPr>
              <a:t>develop </a:t>
            </a:r>
            <a:r>
              <a:rPr lang="en-US" sz="1200" kern="1200" dirty="0">
                <a:solidFill>
                  <a:schemeClr val="tx1"/>
                </a:solidFill>
                <a:effectLst/>
                <a:latin typeface="+mn-lt"/>
                <a:ea typeface="+mn-ea"/>
                <a:cs typeface="+mn-cs"/>
              </a:rPr>
              <a:t>systems integration and testing in the field before </a:t>
            </a:r>
            <a:r>
              <a:rPr lang="en-US" sz="1200" kern="1200" dirty="0" smtClean="0">
                <a:solidFill>
                  <a:schemeClr val="tx1"/>
                </a:solidFill>
                <a:effectLst/>
                <a:latin typeface="+mn-lt"/>
                <a:ea typeface="+mn-ea"/>
                <a:cs typeface="+mn-cs"/>
              </a:rPr>
              <a:t>it</a:t>
            </a:r>
            <a:r>
              <a:rPr lang="en-US" sz="1200" kern="1200" baseline="0" dirty="0" smtClean="0">
                <a:solidFill>
                  <a:schemeClr val="tx1"/>
                </a:solidFill>
                <a:effectLst/>
                <a:latin typeface="+mn-lt"/>
                <a:ea typeface="+mn-ea"/>
                <a:cs typeface="+mn-cs"/>
              </a:rPr>
              <a:t> is</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ready to </a:t>
            </a:r>
            <a:r>
              <a:rPr lang="en-US" sz="1200" kern="1200" dirty="0" smtClean="0">
                <a:solidFill>
                  <a:schemeClr val="tx1"/>
                </a:solidFill>
                <a:effectLst/>
                <a:latin typeface="+mn-lt"/>
                <a:ea typeface="+mn-ea"/>
                <a:cs typeface="+mn-cs"/>
              </a:rPr>
              <a:t>sell</a:t>
            </a:r>
            <a:r>
              <a:rPr lang="en-US" sz="1200" kern="1200" baseline="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D7C0F832-70F6-4682-88A4-049DA24A4705}" type="slidenum">
              <a:rPr lang="en-US" smtClean="0"/>
              <a:t>14</a:t>
            </a:fld>
            <a:endParaRPr lang="en-US"/>
          </a:p>
        </p:txBody>
      </p:sp>
    </p:spTree>
    <p:extLst>
      <p:ext uri="{BB962C8B-B14F-4D97-AF65-F5344CB8AC3E}">
        <p14:creationId xmlns:p14="http://schemas.microsoft.com/office/powerpoint/2010/main" val="10371352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make our innovation the best we currently </a:t>
            </a:r>
            <a:r>
              <a:rPr lang="en-US" sz="1200" kern="1200" dirty="0" smtClean="0">
                <a:solidFill>
                  <a:schemeClr val="tx1"/>
                </a:solidFill>
                <a:effectLst/>
                <a:latin typeface="+mn-lt"/>
                <a:ea typeface="+mn-ea"/>
                <a:cs typeface="+mn-cs"/>
              </a:rPr>
              <a:t>collaborate with </a:t>
            </a:r>
            <a:r>
              <a:rPr lang="en-US" sz="1200" kern="1200" dirty="0">
                <a:solidFill>
                  <a:schemeClr val="tx1"/>
                </a:solidFill>
                <a:effectLst/>
                <a:latin typeface="+mn-lt"/>
                <a:ea typeface="+mn-ea"/>
                <a:cs typeface="+mn-cs"/>
              </a:rPr>
              <a:t>the robotics company </a:t>
            </a:r>
            <a:r>
              <a:rPr lang="en-US" sz="1200" kern="1200" dirty="0" smtClean="0">
                <a:solidFill>
                  <a:schemeClr val="tx1"/>
                </a:solidFill>
                <a:effectLst/>
                <a:latin typeface="+mn-lt"/>
                <a:ea typeface="+mn-ea"/>
                <a:cs typeface="+mn-cs"/>
              </a:rPr>
              <a:t>an</a:t>
            </a:r>
            <a:r>
              <a:rPr lang="en-US" sz="1200" kern="1200" baseline="0" dirty="0" smtClean="0">
                <a:solidFill>
                  <a:schemeClr val="tx1"/>
                </a:solidFill>
                <a:effectLst/>
                <a:latin typeface="+mn-lt"/>
                <a:ea typeface="+mn-ea"/>
                <a:cs typeface="+mn-cs"/>
              </a:rPr>
              <a:t>d research institute </a:t>
            </a:r>
            <a:r>
              <a:rPr lang="en-US" sz="1200" kern="1200" dirty="0" smtClean="0">
                <a:solidFill>
                  <a:schemeClr val="tx1"/>
                </a:solidFill>
                <a:effectLst/>
                <a:latin typeface="+mn-lt"/>
                <a:ea typeface="+mn-ea"/>
                <a:cs typeface="+mn-cs"/>
              </a:rPr>
              <a:t>which </a:t>
            </a:r>
            <a:r>
              <a:rPr lang="en-US" sz="1200" kern="1200" dirty="0">
                <a:solidFill>
                  <a:schemeClr val="tx1"/>
                </a:solidFill>
                <a:effectLst/>
                <a:latin typeface="+mn-lt"/>
                <a:ea typeface="+mn-ea"/>
                <a:cs typeface="+mn-cs"/>
              </a:rPr>
              <a:t>develop robotics systems and agriculture companies which support to deploy in the field </a:t>
            </a:r>
          </a:p>
        </p:txBody>
      </p:sp>
      <p:sp>
        <p:nvSpPr>
          <p:cNvPr id="4" name="Slide Number Placeholder 3"/>
          <p:cNvSpPr>
            <a:spLocks noGrp="1"/>
          </p:cNvSpPr>
          <p:nvPr>
            <p:ph type="sldNum" sz="quarter" idx="10"/>
          </p:nvPr>
        </p:nvSpPr>
        <p:spPr/>
        <p:txBody>
          <a:bodyPr/>
          <a:lstStyle/>
          <a:p>
            <a:fld id="{D7C0F832-70F6-4682-88A4-049DA24A4705}" type="slidenum">
              <a:rPr lang="en-US" smtClean="0"/>
              <a:t>15</a:t>
            </a:fld>
            <a:endParaRPr lang="en-US"/>
          </a:p>
        </p:txBody>
      </p:sp>
    </p:spTree>
    <p:extLst>
      <p:ext uri="{BB962C8B-B14F-4D97-AF65-F5344CB8AC3E}">
        <p14:creationId xmlns:p14="http://schemas.microsoft.com/office/powerpoint/2010/main" val="3933205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JOIN US AND MAKE AGRICULTURE SMARTER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D7C0F832-70F6-4682-88A4-049DA24A4705}" type="slidenum">
              <a:rPr lang="en-US" smtClean="0"/>
              <a:t>16</a:t>
            </a:fld>
            <a:endParaRPr lang="en-US"/>
          </a:p>
        </p:txBody>
      </p:sp>
    </p:spTree>
    <p:extLst>
      <p:ext uri="{BB962C8B-B14F-4D97-AF65-F5344CB8AC3E}">
        <p14:creationId xmlns:p14="http://schemas.microsoft.com/office/powerpoint/2010/main" val="4020858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poor harvesting practice because in the whole world most fruits are manually picked it costly and slow there are some robotics companies that try to use robotics solutions to pick fruits however most of the companies use a conventional gripper which is a rigid gripper that costly and damage fruits during harvesting and it also very difficult to be adjust for various size </a:t>
            </a:r>
            <a:r>
              <a:rPr lang="en-US" sz="1200" b="0" i="0" kern="1200" dirty="0" smtClean="0">
                <a:solidFill>
                  <a:schemeClr val="tx1"/>
                </a:solidFill>
                <a:effectLst/>
                <a:latin typeface="+mn-lt"/>
                <a:ea typeface="+mn-ea"/>
                <a:cs typeface="+mn-cs"/>
              </a:rPr>
              <a:t>and</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types </a:t>
            </a:r>
            <a:r>
              <a:rPr lang="en-US" sz="1200" b="0" i="0" kern="1200" dirty="0">
                <a:solidFill>
                  <a:schemeClr val="tx1"/>
                </a:solidFill>
                <a:effectLst/>
                <a:latin typeface="+mn-lt"/>
                <a:ea typeface="+mn-ea"/>
                <a:cs typeface="+mn-cs"/>
              </a:rPr>
              <a:t>of fruits </a:t>
            </a:r>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D7C0F832-70F6-4682-88A4-049DA24A4705}" type="slidenum">
              <a:rPr lang="en-US" smtClean="0"/>
              <a:t>3</a:t>
            </a:fld>
            <a:endParaRPr lang="en-US"/>
          </a:p>
        </p:txBody>
      </p:sp>
    </p:spTree>
    <p:extLst>
      <p:ext uri="{BB962C8B-B14F-4D97-AF65-F5344CB8AC3E}">
        <p14:creationId xmlns:p14="http://schemas.microsoft.com/office/powerpoint/2010/main" val="1601263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Compare---now</a:t>
            </a:r>
            <a:r>
              <a:rPr lang="en-US" sz="1200" b="0" i="0" kern="1200" dirty="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lets take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 </a:t>
            </a:r>
            <a:r>
              <a:rPr lang="en-US" sz="1200" b="0" i="0" kern="1200" dirty="0">
                <a:solidFill>
                  <a:schemeClr val="tx1"/>
                </a:solidFill>
                <a:effectLst/>
                <a:latin typeface="+mn-lt"/>
                <a:ea typeface="+mn-ea"/>
                <a:cs typeface="+mn-cs"/>
              </a:rPr>
              <a:t>look at packing process </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some </a:t>
            </a:r>
            <a:r>
              <a:rPr lang="en-US" sz="1200" b="0" i="0" kern="1200" dirty="0">
                <a:solidFill>
                  <a:schemeClr val="tx1"/>
                </a:solidFill>
                <a:effectLst/>
                <a:latin typeface="+mn-lt"/>
                <a:ea typeface="+mn-ea"/>
                <a:cs typeface="+mn-cs"/>
              </a:rPr>
              <a:t>of </a:t>
            </a:r>
            <a:r>
              <a:rPr lang="en-US" sz="1200" b="0" i="0" kern="1200" dirty="0" smtClean="0">
                <a:solidFill>
                  <a:schemeClr val="tx1"/>
                </a:solidFill>
                <a:effectLst/>
                <a:latin typeface="+mn-lt"/>
                <a:ea typeface="+mn-ea"/>
                <a:cs typeface="+mn-cs"/>
              </a:rPr>
              <a:t>the</a:t>
            </a:r>
            <a:r>
              <a:rPr lang="en-US" sz="1200" b="0" i="0" kern="1200" baseline="0" dirty="0" smtClean="0">
                <a:solidFill>
                  <a:schemeClr val="tx1"/>
                </a:solidFill>
                <a:effectLst/>
                <a:latin typeface="+mn-lt"/>
                <a:ea typeface="+mn-ea"/>
                <a:cs typeface="+mn-cs"/>
              </a:rPr>
              <a:t> packing process</a:t>
            </a:r>
            <a:r>
              <a:rPr lang="en-US" sz="1200" b="0" i="0" kern="1200" dirty="0" smtClean="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can be done by automation such as cleaning process or labeling it </a:t>
            </a:r>
            <a:r>
              <a:rPr lang="en-US" sz="1200" b="0" i="0" kern="1200" dirty="0" smtClean="0">
                <a:solidFill>
                  <a:schemeClr val="tx1"/>
                </a:solidFill>
                <a:effectLst/>
                <a:latin typeface="+mn-lt"/>
                <a:ea typeface="+mn-ea"/>
                <a:cs typeface="+mn-cs"/>
              </a:rPr>
              <a:t>however </a:t>
            </a:r>
            <a:r>
              <a:rPr lang="en-US" sz="1200" b="0" i="0" kern="1200" dirty="0">
                <a:solidFill>
                  <a:schemeClr val="tx1"/>
                </a:solidFill>
                <a:effectLst/>
                <a:latin typeface="+mn-lt"/>
                <a:ea typeface="+mn-ea"/>
                <a:cs typeface="+mn-cs"/>
              </a:rPr>
              <a:t>even today most the box packing process is done by human as you see in this picture </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humans</a:t>
            </a:r>
            <a:r>
              <a:rPr lang="en-US" sz="1200" b="0" i="0" kern="1200" baseline="0" dirty="0" smtClean="0">
                <a:solidFill>
                  <a:schemeClr val="tx1"/>
                </a:solidFill>
                <a:effectLst/>
                <a:latin typeface="+mn-lt"/>
                <a:ea typeface="+mn-ea"/>
                <a:cs typeface="+mn-cs"/>
              </a:rPr>
              <a:t> are</a:t>
            </a:r>
            <a:r>
              <a:rPr lang="en-US" sz="1200" b="0" i="0" kern="1200" dirty="0" smtClean="0">
                <a:solidFill>
                  <a:schemeClr val="tx1"/>
                </a:solidFill>
                <a:effectLst/>
                <a:latin typeface="+mn-lt"/>
                <a:ea typeface="+mn-ea"/>
                <a:cs typeface="+mn-cs"/>
              </a:rPr>
              <a:t> used in </a:t>
            </a:r>
            <a:r>
              <a:rPr lang="en-US" sz="1200" b="0" i="0" kern="1200" dirty="0">
                <a:solidFill>
                  <a:schemeClr val="tx1"/>
                </a:solidFill>
                <a:effectLst/>
                <a:latin typeface="+mn-lt"/>
                <a:ea typeface="+mn-ea"/>
                <a:cs typeface="+mn-cs"/>
              </a:rPr>
              <a:t>this process because it very difficult to design a robotics gripper or robotics system </a:t>
            </a:r>
            <a:endParaRPr lang="en-US" dirty="0"/>
          </a:p>
        </p:txBody>
      </p:sp>
      <p:sp>
        <p:nvSpPr>
          <p:cNvPr id="4" name="Slide Number Placeholder 3"/>
          <p:cNvSpPr>
            <a:spLocks noGrp="1"/>
          </p:cNvSpPr>
          <p:nvPr>
            <p:ph type="sldNum" sz="quarter" idx="10"/>
          </p:nvPr>
        </p:nvSpPr>
        <p:spPr/>
        <p:txBody>
          <a:bodyPr/>
          <a:lstStyle/>
          <a:p>
            <a:fld id="{D7C0F832-70F6-4682-88A4-049DA24A4705}" type="slidenum">
              <a:rPr lang="en-US" smtClean="0"/>
              <a:t>4</a:t>
            </a:fld>
            <a:endParaRPr lang="en-US"/>
          </a:p>
        </p:txBody>
      </p:sp>
    </p:spTree>
    <p:extLst>
      <p:ext uri="{BB962C8B-B14F-4D97-AF65-F5344CB8AC3E}">
        <p14:creationId xmlns:p14="http://schemas.microsoft.com/office/powerpoint/2010/main" val="3993828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therefore here we proposed the new solutions for farmer our innovation is </a:t>
            </a:r>
            <a:r>
              <a:rPr lang="en-US" sz="1200" b="0" i="0" kern="1200" dirty="0" err="1">
                <a:solidFill>
                  <a:schemeClr val="tx1"/>
                </a:solidFill>
                <a:effectLst/>
                <a:latin typeface="+mn-lt"/>
                <a:ea typeface="+mn-ea"/>
                <a:cs typeface="+mn-cs"/>
              </a:rPr>
              <a:t>argoribot</a:t>
            </a:r>
            <a:endParaRPr lang="en-US" dirty="0"/>
          </a:p>
        </p:txBody>
      </p:sp>
      <p:sp>
        <p:nvSpPr>
          <p:cNvPr id="4" name="Slide Number Placeholder 3"/>
          <p:cNvSpPr>
            <a:spLocks noGrp="1"/>
          </p:cNvSpPr>
          <p:nvPr>
            <p:ph type="sldNum" sz="quarter" idx="10"/>
          </p:nvPr>
        </p:nvSpPr>
        <p:spPr/>
        <p:txBody>
          <a:bodyPr/>
          <a:lstStyle/>
          <a:p>
            <a:fld id="{D7C0F832-70F6-4682-88A4-049DA24A4705}" type="slidenum">
              <a:rPr lang="en-US" smtClean="0"/>
              <a:t>5</a:t>
            </a:fld>
            <a:endParaRPr lang="en-US"/>
          </a:p>
        </p:txBody>
      </p:sp>
    </p:spTree>
    <p:extLst>
      <p:ext uri="{BB962C8B-B14F-4D97-AF65-F5344CB8AC3E}">
        <p14:creationId xmlns:p14="http://schemas.microsoft.com/office/powerpoint/2010/main" val="1531499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argoribot</a:t>
            </a:r>
            <a:r>
              <a:rPr lang="en-US" sz="1200" b="0" i="0" kern="1200" dirty="0">
                <a:solidFill>
                  <a:schemeClr val="tx1"/>
                </a:solidFill>
                <a:effectLst/>
                <a:latin typeface="+mn-lt"/>
                <a:ea typeface="+mn-ea"/>
                <a:cs typeface="+mn-cs"/>
              </a:rPr>
              <a:t> is a mobile robot that has camera for detect the position of fruit </a:t>
            </a:r>
            <a:r>
              <a:rPr lang="en-US" sz="1200" b="0" i="0" kern="1200" dirty="0" smtClean="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soft gripper to </a:t>
            </a:r>
            <a:r>
              <a:rPr lang="en-US" sz="1200" b="0" i="0" kern="1200" dirty="0" smtClean="0">
                <a:solidFill>
                  <a:schemeClr val="tx1"/>
                </a:solidFill>
                <a:effectLst/>
                <a:latin typeface="+mn-lt"/>
                <a:ea typeface="+mn-ea"/>
                <a:cs typeface="+mn-cs"/>
              </a:rPr>
              <a:t>harvest</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the robot can grasp or </a:t>
            </a:r>
            <a:r>
              <a:rPr lang="en-US" sz="1200" b="0" i="0" kern="1200" dirty="0" smtClean="0">
                <a:solidFill>
                  <a:schemeClr val="tx1"/>
                </a:solidFill>
                <a:effectLst/>
                <a:latin typeface="+mn-lt"/>
                <a:ea typeface="+mn-ea"/>
                <a:cs typeface="+mn-cs"/>
              </a:rPr>
              <a:t>pick </a:t>
            </a:r>
            <a:r>
              <a:rPr lang="en-US" sz="1200" b="0" i="0" kern="1200" dirty="0">
                <a:solidFill>
                  <a:schemeClr val="tx1"/>
                </a:solidFill>
                <a:effectLst/>
                <a:latin typeface="+mn-lt"/>
                <a:ea typeface="+mn-ea"/>
                <a:cs typeface="+mn-cs"/>
              </a:rPr>
              <a:t>fruit with various size and we can apply this gripper for various kinds of fruits that easy to </a:t>
            </a:r>
            <a:r>
              <a:rPr lang="en-US" sz="1200" b="0" i="0" kern="1200" dirty="0" smtClean="0">
                <a:solidFill>
                  <a:schemeClr val="tx1"/>
                </a:solidFill>
                <a:effectLst/>
                <a:latin typeface="+mn-lt"/>
                <a:ea typeface="+mn-ea"/>
                <a:cs typeface="+mn-cs"/>
              </a:rPr>
              <a:t>damage </a:t>
            </a:r>
            <a:r>
              <a:rPr lang="en-US" sz="1200" b="0" i="0" kern="1200" dirty="0">
                <a:solidFill>
                  <a:schemeClr val="tx1"/>
                </a:solidFill>
                <a:effectLst/>
                <a:latin typeface="+mn-lt"/>
                <a:ea typeface="+mn-ea"/>
                <a:cs typeface="+mn-cs"/>
              </a:rPr>
              <a:t>by gripper like mango kiwi peach star fruits cape gooseberry and plum </a:t>
            </a:r>
            <a:r>
              <a:rPr lang="en-US" sz="1200" b="0" i="0" kern="1200" dirty="0" smtClean="0">
                <a:solidFill>
                  <a:schemeClr val="tx1"/>
                </a:solidFill>
                <a:effectLst/>
                <a:latin typeface="+mn-lt"/>
                <a:ea typeface="+mn-ea"/>
                <a:cs typeface="+mn-cs"/>
              </a:rPr>
              <a:t>all these different shape fruit can pick by this gripper</a:t>
            </a:r>
            <a:endParaRPr lang="en-US" dirty="0"/>
          </a:p>
        </p:txBody>
      </p:sp>
      <p:sp>
        <p:nvSpPr>
          <p:cNvPr id="4" name="Slide Number Placeholder 3"/>
          <p:cNvSpPr>
            <a:spLocks noGrp="1"/>
          </p:cNvSpPr>
          <p:nvPr>
            <p:ph type="sldNum" sz="quarter" idx="10"/>
          </p:nvPr>
        </p:nvSpPr>
        <p:spPr/>
        <p:txBody>
          <a:bodyPr/>
          <a:lstStyle/>
          <a:p>
            <a:fld id="{D7C0F832-70F6-4682-88A4-049DA24A4705}" type="slidenum">
              <a:rPr lang="en-US" smtClean="0"/>
              <a:t>6</a:t>
            </a:fld>
            <a:endParaRPr lang="en-US"/>
          </a:p>
        </p:txBody>
      </p:sp>
    </p:spTree>
    <p:extLst>
      <p:ext uri="{BB962C8B-B14F-4D97-AF65-F5344CB8AC3E}">
        <p14:creationId xmlns:p14="http://schemas.microsoft.com/office/powerpoint/2010/main" val="733911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process of </a:t>
            </a:r>
            <a:r>
              <a:rPr lang="en-US" sz="1200" b="0" i="0" kern="1200" dirty="0" err="1">
                <a:solidFill>
                  <a:schemeClr val="tx1"/>
                </a:solidFill>
                <a:effectLst/>
                <a:latin typeface="+mn-lt"/>
                <a:ea typeface="+mn-ea"/>
                <a:cs typeface="+mn-cs"/>
              </a:rPr>
              <a:t>argoribot</a:t>
            </a:r>
            <a:r>
              <a:rPr lang="en-US" sz="1200" b="0" i="0" kern="1200" dirty="0">
                <a:solidFill>
                  <a:schemeClr val="tx1"/>
                </a:solidFill>
                <a:effectLst/>
                <a:latin typeface="+mn-lt"/>
                <a:ea typeface="+mn-ea"/>
                <a:cs typeface="+mn-cs"/>
              </a:rPr>
              <a:t> is </a:t>
            </a:r>
            <a:r>
              <a:rPr lang="en-US" sz="1200" b="0" i="0" kern="1200" dirty="0" smtClean="0">
                <a:solidFill>
                  <a:schemeClr val="tx1"/>
                </a:solidFill>
                <a:effectLst/>
                <a:latin typeface="+mn-lt"/>
                <a:ea typeface="+mn-ea"/>
                <a:cs typeface="+mn-cs"/>
              </a:rPr>
              <a:t>an all </a:t>
            </a:r>
            <a:r>
              <a:rPr lang="en-US" sz="1200" b="0" i="0" kern="1200" dirty="0">
                <a:solidFill>
                  <a:schemeClr val="tx1"/>
                </a:solidFill>
                <a:effectLst/>
                <a:latin typeface="+mn-lt"/>
                <a:ea typeface="+mn-ea"/>
                <a:cs typeface="+mn-cs"/>
              </a:rPr>
              <a:t>in one process </a:t>
            </a:r>
            <a:r>
              <a:rPr lang="en-US" sz="1200" b="0" i="0" kern="1200" dirty="0" smtClean="0">
                <a:solidFill>
                  <a:schemeClr val="tx1"/>
                </a:solidFill>
                <a:effectLst/>
                <a:latin typeface="+mn-lt"/>
                <a:ea typeface="+mn-ea"/>
                <a:cs typeface="+mn-cs"/>
              </a:rPr>
              <a:t>      the </a:t>
            </a:r>
            <a:r>
              <a:rPr lang="en-US" sz="1200" b="0" i="0" kern="1200" dirty="0">
                <a:solidFill>
                  <a:schemeClr val="tx1"/>
                </a:solidFill>
                <a:effectLst/>
                <a:latin typeface="+mn-lt"/>
                <a:ea typeface="+mn-ea"/>
                <a:cs typeface="+mn-cs"/>
              </a:rPr>
              <a:t>robot can go into </a:t>
            </a:r>
            <a:r>
              <a:rPr lang="en-US" sz="1200" b="0" i="0" kern="1200" dirty="0" smtClean="0">
                <a:solidFill>
                  <a:schemeClr val="tx1"/>
                </a:solidFill>
                <a:effectLst/>
                <a:latin typeface="+mn-lt"/>
                <a:ea typeface="+mn-ea"/>
                <a:cs typeface="+mn-cs"/>
              </a:rPr>
              <a:t>the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farm and </a:t>
            </a:r>
            <a:r>
              <a:rPr lang="en-US" sz="1200" b="0" i="0" kern="1200" dirty="0">
                <a:solidFill>
                  <a:schemeClr val="tx1"/>
                </a:solidFill>
                <a:effectLst/>
                <a:latin typeface="+mn-lt"/>
                <a:ea typeface="+mn-ea"/>
                <a:cs typeface="+mn-cs"/>
              </a:rPr>
              <a:t>at first robot detect </a:t>
            </a:r>
            <a:r>
              <a:rPr lang="en-US" sz="1200" b="0" i="0" kern="1200" dirty="0" smtClean="0">
                <a:solidFill>
                  <a:schemeClr val="tx1"/>
                </a:solidFill>
                <a:effectLst/>
                <a:latin typeface="+mn-lt"/>
                <a:ea typeface="+mn-ea"/>
                <a:cs typeface="+mn-cs"/>
              </a:rPr>
              <a:t>the position </a:t>
            </a:r>
            <a:r>
              <a:rPr lang="en-US" sz="1200" b="0" i="0" kern="1200" dirty="0">
                <a:solidFill>
                  <a:schemeClr val="tx1"/>
                </a:solidFill>
                <a:effectLst/>
                <a:latin typeface="+mn-lt"/>
                <a:ea typeface="+mn-ea"/>
                <a:cs typeface="+mn-cs"/>
              </a:rPr>
              <a:t>of fruit and determine ripeness </a:t>
            </a:r>
            <a:r>
              <a:rPr lang="en-US" sz="1200" b="0" i="0" kern="1200" dirty="0" smtClean="0">
                <a:solidFill>
                  <a:schemeClr val="tx1"/>
                </a:solidFill>
                <a:effectLst/>
                <a:latin typeface="+mn-lt"/>
                <a:ea typeface="+mn-ea"/>
                <a:cs typeface="+mn-cs"/>
              </a:rPr>
              <a:t>(for</a:t>
            </a:r>
            <a:r>
              <a:rPr lang="en-US" sz="1200" b="0" i="0" kern="1200" baseline="0" dirty="0" smtClean="0">
                <a:solidFill>
                  <a:schemeClr val="tx1"/>
                </a:solidFill>
                <a:effectLst/>
                <a:latin typeface="+mn-lt"/>
                <a:ea typeface="+mn-ea"/>
                <a:cs typeface="+mn-cs"/>
              </a:rPr>
              <a:t> example</a:t>
            </a:r>
            <a:r>
              <a:rPr lang="is-I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estimate size of fruits then robot can grasp the fruit </a:t>
            </a:r>
            <a:r>
              <a:rPr lang="en-US" sz="1200" b="0" i="0" kern="1200" dirty="0" smtClean="0">
                <a:solidFill>
                  <a:schemeClr val="tx1"/>
                </a:solidFill>
                <a:effectLst/>
                <a:latin typeface="+mn-lt"/>
                <a:ea typeface="+mn-ea"/>
                <a:cs typeface="+mn-cs"/>
              </a:rPr>
              <a:t>     after </a:t>
            </a:r>
            <a:r>
              <a:rPr lang="en-US" sz="1200" b="0" i="0" kern="1200" dirty="0">
                <a:solidFill>
                  <a:schemeClr val="tx1"/>
                </a:solidFill>
                <a:effectLst/>
                <a:latin typeface="+mn-lt"/>
                <a:ea typeface="+mn-ea"/>
                <a:cs typeface="+mn-cs"/>
              </a:rPr>
              <a:t>that it will pack into box </a:t>
            </a:r>
            <a:r>
              <a:rPr lang="en-US" sz="1200" b="0" i="0" kern="1200" baseline="0" dirty="0" smtClean="0">
                <a:solidFill>
                  <a:schemeClr val="tx1"/>
                </a:solidFill>
                <a:effectLst/>
                <a:latin typeface="+mn-lt"/>
                <a:ea typeface="+mn-ea"/>
                <a:cs typeface="+mn-cs"/>
              </a:rPr>
              <a:t>         we</a:t>
            </a:r>
            <a:r>
              <a:rPr lang="en-US" sz="1200" b="0" i="0" kern="1200" dirty="0" smtClean="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can also optimize </a:t>
            </a:r>
            <a:r>
              <a:rPr lang="en-US" sz="1200" b="0" i="0" kern="1200" dirty="0" smtClean="0">
                <a:solidFill>
                  <a:schemeClr val="tx1"/>
                </a:solidFill>
                <a:effectLst/>
                <a:latin typeface="+mn-lt"/>
                <a:ea typeface="+mn-ea"/>
                <a:cs typeface="+mn-cs"/>
              </a:rPr>
              <a:t>the amount and position</a:t>
            </a:r>
            <a:r>
              <a:rPr lang="en-US" sz="1200" b="0" i="0" kern="1200" baseline="0" dirty="0" smtClean="0">
                <a:solidFill>
                  <a:schemeClr val="tx1"/>
                </a:solidFill>
                <a:effectLst/>
                <a:latin typeface="+mn-lt"/>
                <a:ea typeface="+mn-ea"/>
                <a:cs typeface="+mn-cs"/>
              </a:rPr>
              <a:t> of </a:t>
            </a:r>
            <a:r>
              <a:rPr lang="en-US" sz="1200" b="0" i="0" kern="1200" dirty="0" smtClean="0">
                <a:solidFill>
                  <a:schemeClr val="tx1"/>
                </a:solidFill>
                <a:effectLst/>
                <a:latin typeface="+mn-lt"/>
                <a:ea typeface="+mn-ea"/>
                <a:cs typeface="+mn-cs"/>
              </a:rPr>
              <a:t>fruits </a:t>
            </a:r>
            <a:r>
              <a:rPr lang="en-US" sz="1200" b="0" i="0" kern="1200" dirty="0">
                <a:solidFill>
                  <a:schemeClr val="tx1"/>
                </a:solidFill>
                <a:effectLst/>
                <a:latin typeface="+mn-lt"/>
                <a:ea typeface="+mn-ea"/>
                <a:cs typeface="+mn-cs"/>
              </a:rPr>
              <a:t>in the box by using artificial intelligence </a:t>
            </a:r>
            <a:r>
              <a:rPr lang="en-US" sz="1200" b="0" i="0" kern="1200" dirty="0" smtClean="0">
                <a:solidFill>
                  <a:schemeClr val="tx1"/>
                </a:solidFill>
                <a:effectLst/>
                <a:latin typeface="+mn-lt"/>
                <a:ea typeface="+mn-ea"/>
                <a:cs typeface="+mn-cs"/>
              </a:rPr>
              <a:t>solutions and</a:t>
            </a:r>
            <a:r>
              <a:rPr lang="en-US" sz="1200" b="0" i="0" kern="1200" baseline="0" dirty="0" smtClean="0">
                <a:solidFill>
                  <a:schemeClr val="tx1"/>
                </a:solidFill>
                <a:effectLst/>
                <a:latin typeface="+mn-lt"/>
                <a:ea typeface="+mn-ea"/>
                <a:cs typeface="+mn-cs"/>
              </a:rPr>
              <a:t> our </a:t>
            </a:r>
            <a:r>
              <a:rPr lang="en-US" sz="1200" b="0" i="0" kern="1200" dirty="0" smtClean="0">
                <a:solidFill>
                  <a:schemeClr val="tx1"/>
                </a:solidFill>
                <a:effectLst/>
                <a:latin typeface="+mn-lt"/>
                <a:ea typeface="+mn-ea"/>
                <a:cs typeface="+mn-cs"/>
              </a:rPr>
              <a:t>soft</a:t>
            </a:r>
            <a:r>
              <a:rPr lang="en-US" sz="1200" b="0" i="0" kern="1200" baseline="0" dirty="0" smtClean="0">
                <a:solidFill>
                  <a:schemeClr val="tx1"/>
                </a:solidFill>
                <a:effectLst/>
                <a:latin typeface="+mn-lt"/>
                <a:ea typeface="+mn-ea"/>
                <a:cs typeface="+mn-cs"/>
              </a:rPr>
              <a:t> gripper</a:t>
            </a:r>
            <a:endParaRPr lang="en-US" dirty="0"/>
          </a:p>
        </p:txBody>
      </p:sp>
      <p:sp>
        <p:nvSpPr>
          <p:cNvPr id="4" name="Slide Number Placeholder 3"/>
          <p:cNvSpPr>
            <a:spLocks noGrp="1"/>
          </p:cNvSpPr>
          <p:nvPr>
            <p:ph type="sldNum" sz="quarter" idx="10"/>
          </p:nvPr>
        </p:nvSpPr>
        <p:spPr/>
        <p:txBody>
          <a:bodyPr/>
          <a:lstStyle/>
          <a:p>
            <a:fld id="{D7C0F832-70F6-4682-88A4-049DA24A4705}" type="slidenum">
              <a:rPr lang="en-US" smtClean="0"/>
              <a:t>7</a:t>
            </a:fld>
            <a:endParaRPr lang="en-US"/>
          </a:p>
        </p:txBody>
      </p:sp>
    </p:spTree>
    <p:extLst>
      <p:ext uri="{BB962C8B-B14F-4D97-AF65-F5344CB8AC3E}">
        <p14:creationId xmlns:p14="http://schemas.microsoft.com/office/powerpoint/2010/main" val="28507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 want to explain a little</a:t>
            </a:r>
            <a:r>
              <a:rPr lang="en-US" sz="1200" kern="1200" baseline="0" dirty="0" smtClean="0">
                <a:solidFill>
                  <a:schemeClr val="tx1"/>
                </a:solidFill>
                <a:effectLst/>
                <a:latin typeface="+mn-lt"/>
                <a:ea typeface="+mn-ea"/>
                <a:cs typeface="+mn-cs"/>
              </a:rPr>
              <a:t> bit more about details. W</a:t>
            </a:r>
            <a:r>
              <a:rPr lang="en-US" sz="1200" kern="1200" dirty="0" smtClean="0">
                <a:solidFill>
                  <a:schemeClr val="tx1"/>
                </a:solidFill>
                <a:effectLst/>
                <a:latin typeface="+mn-lt"/>
                <a:ea typeface="+mn-ea"/>
                <a:cs typeface="+mn-cs"/>
              </a:rPr>
              <a:t>ith </a:t>
            </a:r>
            <a:r>
              <a:rPr lang="en-US" sz="1200" kern="1200" dirty="0">
                <a:solidFill>
                  <a:schemeClr val="tx1"/>
                </a:solidFill>
                <a:effectLst/>
                <a:latin typeface="+mn-lt"/>
                <a:ea typeface="+mn-ea"/>
                <a:cs typeface="+mn-cs"/>
              </a:rPr>
              <a:t>the image processing technology theses day we </a:t>
            </a:r>
            <a:r>
              <a:rPr lang="en-US" sz="1200" kern="1200" dirty="0" smtClean="0">
                <a:solidFill>
                  <a:schemeClr val="tx1"/>
                </a:solidFill>
                <a:effectLst/>
                <a:latin typeface="+mn-lt"/>
                <a:ea typeface="+mn-ea"/>
                <a:cs typeface="+mn-cs"/>
              </a:rPr>
              <a:t>can determine </a:t>
            </a:r>
            <a:r>
              <a:rPr lang="en-US" sz="1200" kern="1200" dirty="0">
                <a:solidFill>
                  <a:schemeClr val="tx1"/>
                </a:solidFill>
                <a:effectLst/>
                <a:latin typeface="+mn-lt"/>
                <a:ea typeface="+mn-ea"/>
                <a:cs typeface="+mn-cs"/>
              </a:rPr>
              <a:t>fruits ripeness </a:t>
            </a:r>
            <a:r>
              <a:rPr lang="en-US" sz="1200" kern="1200" dirty="0" smtClean="0">
                <a:solidFill>
                  <a:schemeClr val="tx1"/>
                </a:solidFill>
                <a:effectLst/>
                <a:latin typeface="+mn-lt"/>
                <a:ea typeface="+mn-ea"/>
                <a:cs typeface="+mn-cs"/>
              </a:rPr>
              <a:t>and we </a:t>
            </a:r>
            <a:r>
              <a:rPr lang="en-US" sz="1200" kern="1200" dirty="0">
                <a:solidFill>
                  <a:schemeClr val="tx1"/>
                </a:solidFill>
                <a:effectLst/>
                <a:latin typeface="+mn-lt"/>
                <a:ea typeface="+mn-ea"/>
                <a:cs typeface="+mn-cs"/>
              </a:rPr>
              <a:t>can </a:t>
            </a:r>
            <a:r>
              <a:rPr lang="en-US" sz="1200" kern="1200" dirty="0" smtClean="0">
                <a:solidFill>
                  <a:schemeClr val="tx1"/>
                </a:solidFill>
                <a:effectLst/>
                <a:latin typeface="+mn-lt"/>
                <a:ea typeface="+mn-ea"/>
                <a:cs typeface="+mn-cs"/>
              </a:rPr>
              <a:t>sort fruit </a:t>
            </a:r>
            <a:r>
              <a:rPr lang="en-US" sz="1200" kern="1200" dirty="0">
                <a:solidFill>
                  <a:schemeClr val="tx1"/>
                </a:solidFill>
                <a:effectLst/>
                <a:latin typeface="+mn-lt"/>
                <a:ea typeface="+mn-ea"/>
                <a:cs typeface="+mn-cs"/>
              </a:rPr>
              <a:t>to pack number of fruits in the box that has a proper size so when you want to say this is the box this will be large size fruit in one box or this one is for smaller size to sell it cheaper </a:t>
            </a:r>
            <a:r>
              <a:rPr lang="en-US" sz="1200" kern="1200" dirty="0" smtClean="0">
                <a:solidFill>
                  <a:schemeClr val="tx1"/>
                </a:solidFill>
                <a:effectLst/>
                <a:latin typeface="+mn-lt"/>
                <a:ea typeface="+mn-ea"/>
                <a:cs typeface="+mn-cs"/>
              </a:rPr>
              <a:t>      so you </a:t>
            </a:r>
            <a:r>
              <a:rPr lang="en-US" sz="1200" kern="1200" dirty="0">
                <a:solidFill>
                  <a:schemeClr val="tx1"/>
                </a:solidFill>
                <a:effectLst/>
                <a:latin typeface="+mn-lt"/>
                <a:ea typeface="+mn-ea"/>
                <a:cs typeface="+mn-cs"/>
              </a:rPr>
              <a:t>can optimize the process in our single robot so it very very easy for farmers to use our robot </a:t>
            </a:r>
            <a:endParaRPr lang="en-US" dirty="0"/>
          </a:p>
        </p:txBody>
      </p:sp>
      <p:sp>
        <p:nvSpPr>
          <p:cNvPr id="4" name="Slide Number Placeholder 3"/>
          <p:cNvSpPr>
            <a:spLocks noGrp="1"/>
          </p:cNvSpPr>
          <p:nvPr>
            <p:ph type="sldNum" sz="quarter" idx="10"/>
          </p:nvPr>
        </p:nvSpPr>
        <p:spPr/>
        <p:txBody>
          <a:bodyPr/>
          <a:lstStyle/>
          <a:p>
            <a:fld id="{D7C0F832-70F6-4682-88A4-049DA24A4705}" type="slidenum">
              <a:rPr lang="en-US" smtClean="0"/>
              <a:t>8</a:t>
            </a:fld>
            <a:endParaRPr lang="en-US"/>
          </a:p>
        </p:txBody>
      </p:sp>
    </p:spTree>
    <p:extLst>
      <p:ext uri="{BB962C8B-B14F-4D97-AF65-F5344CB8AC3E}">
        <p14:creationId xmlns:p14="http://schemas.microsoft.com/office/powerpoint/2010/main" val="228151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propose </a:t>
            </a:r>
            <a:r>
              <a:rPr lang="en-US" sz="1200" kern="1200" dirty="0">
                <a:solidFill>
                  <a:schemeClr val="tx1"/>
                </a:solidFill>
                <a:effectLst/>
                <a:latin typeface="+mn-lt"/>
                <a:ea typeface="+mn-ea"/>
                <a:cs typeface="+mn-cs"/>
              </a:rPr>
              <a:t>our innovative gripper </a:t>
            </a:r>
            <a:r>
              <a:rPr lang="en-US" sz="1200" kern="1200" dirty="0" smtClean="0">
                <a:solidFill>
                  <a:schemeClr val="tx1"/>
                </a:solidFill>
                <a:effectLst/>
                <a:latin typeface="+mn-lt"/>
                <a:ea typeface="+mn-ea"/>
                <a:cs typeface="+mn-cs"/>
              </a:rPr>
              <a:t>design. </a:t>
            </a:r>
            <a:r>
              <a:rPr lang="en-US" sz="1200" kern="1200" dirty="0">
                <a:solidFill>
                  <a:schemeClr val="tx1"/>
                </a:solidFill>
                <a:effectLst/>
                <a:latin typeface="+mn-lt"/>
                <a:ea typeface="+mn-ea"/>
                <a:cs typeface="+mn-cs"/>
              </a:rPr>
              <a:t>this gripper not a normal </a:t>
            </a:r>
            <a:r>
              <a:rPr lang="en-US" sz="1200" kern="1200" dirty="0" smtClean="0">
                <a:solidFill>
                  <a:schemeClr val="tx1"/>
                </a:solidFill>
                <a:effectLst/>
                <a:latin typeface="+mn-lt"/>
                <a:ea typeface="+mn-ea"/>
                <a:cs typeface="+mn-cs"/>
              </a:rPr>
              <a:t>gripper.</a:t>
            </a:r>
            <a:r>
              <a:rPr lang="en-US" sz="1200" kern="1200" baseline="0" dirty="0" smtClean="0">
                <a:solidFill>
                  <a:schemeClr val="tx1"/>
                </a:solidFill>
                <a:effectLst/>
                <a:latin typeface="+mn-lt"/>
                <a:ea typeface="+mn-ea"/>
                <a:cs typeface="+mn-cs"/>
              </a:rPr>
              <a:t> I</a:t>
            </a:r>
            <a:r>
              <a:rPr lang="en-US" sz="1200" kern="1200" dirty="0" smtClean="0">
                <a:solidFill>
                  <a:schemeClr val="tx1"/>
                </a:solidFill>
                <a:effectLst/>
                <a:latin typeface="+mn-lt"/>
                <a:ea typeface="+mn-ea"/>
                <a:cs typeface="+mn-cs"/>
              </a:rPr>
              <a:t>t </a:t>
            </a:r>
            <a:r>
              <a:rPr lang="en-US" sz="1200" kern="1200" dirty="0">
                <a:solidFill>
                  <a:schemeClr val="tx1"/>
                </a:solidFill>
                <a:effectLst/>
                <a:latin typeface="+mn-lt"/>
                <a:ea typeface="+mn-ea"/>
                <a:cs typeface="+mn-cs"/>
              </a:rPr>
              <a:t>actually made by a waterproof </a:t>
            </a:r>
            <a:r>
              <a:rPr lang="en-US" sz="1200" kern="1200" dirty="0" smtClean="0">
                <a:solidFill>
                  <a:schemeClr val="tx1"/>
                </a:solidFill>
                <a:effectLst/>
                <a:latin typeface="+mn-lt"/>
                <a:ea typeface="+mn-ea"/>
                <a:cs typeface="+mn-cs"/>
              </a:rPr>
              <a:t>paper</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inspired </a:t>
            </a:r>
            <a:r>
              <a:rPr lang="en-US" sz="1200" kern="1200" dirty="0">
                <a:solidFill>
                  <a:schemeClr val="tx1"/>
                </a:solidFill>
                <a:effectLst/>
                <a:latin typeface="+mn-lt"/>
                <a:ea typeface="+mn-ea"/>
                <a:cs typeface="+mn-cs"/>
              </a:rPr>
              <a:t>by a origami concept </a:t>
            </a:r>
            <a:r>
              <a:rPr lang="en-US" sz="1200" kern="1200" dirty="0" smtClean="0">
                <a:solidFill>
                  <a:schemeClr val="tx1"/>
                </a:solidFill>
                <a:effectLst/>
                <a:latin typeface="+mn-lt"/>
                <a:ea typeface="+mn-ea"/>
                <a:cs typeface="+mn-cs"/>
              </a:rPr>
              <a:t>called </a:t>
            </a:r>
            <a:r>
              <a:rPr lang="en-US" sz="1200" kern="1200" dirty="0">
                <a:solidFill>
                  <a:schemeClr val="tx1"/>
                </a:solidFill>
                <a:effectLst/>
                <a:latin typeface="+mn-lt"/>
                <a:ea typeface="+mn-ea"/>
                <a:cs typeface="+mn-cs"/>
              </a:rPr>
              <a:t>modular </a:t>
            </a:r>
            <a:r>
              <a:rPr lang="en-US" sz="1200" kern="1200" dirty="0" smtClean="0">
                <a:solidFill>
                  <a:schemeClr val="tx1"/>
                </a:solidFill>
                <a:effectLst/>
                <a:latin typeface="+mn-lt"/>
                <a:ea typeface="+mn-ea"/>
                <a:cs typeface="+mn-cs"/>
              </a:rPr>
              <a:t>origami.       we </a:t>
            </a:r>
            <a:r>
              <a:rPr lang="en-US" sz="1200" kern="1200" dirty="0">
                <a:solidFill>
                  <a:schemeClr val="tx1"/>
                </a:solidFill>
                <a:effectLst/>
                <a:latin typeface="+mn-lt"/>
                <a:ea typeface="+mn-ea"/>
                <a:cs typeface="+mn-cs"/>
              </a:rPr>
              <a:t>folded the paper into this shape which has 12 </a:t>
            </a:r>
            <a:r>
              <a:rPr lang="en-US" sz="1200" kern="1200" dirty="0" smtClean="0">
                <a:solidFill>
                  <a:schemeClr val="tx1"/>
                </a:solidFill>
                <a:effectLst/>
                <a:latin typeface="+mn-lt"/>
                <a:ea typeface="+mn-ea"/>
                <a:cs typeface="+mn-cs"/>
              </a:rPr>
              <a:t>finger. Our gripper is not like any other because it `is </a:t>
            </a:r>
            <a:r>
              <a:rPr lang="en-US" sz="1200" kern="1200" dirty="0">
                <a:solidFill>
                  <a:schemeClr val="tx1"/>
                </a:solidFill>
                <a:effectLst/>
                <a:latin typeface="+mn-lt"/>
                <a:ea typeface="+mn-ea"/>
                <a:cs typeface="+mn-cs"/>
              </a:rPr>
              <a:t>made by paper so it can blend when it forms around fruits therefore it can grasp different types of fruits different shapes different size and it doesn’t apply more force than it need at all it will blend to the shape of the fruits </a:t>
            </a:r>
          </a:p>
        </p:txBody>
      </p:sp>
      <p:sp>
        <p:nvSpPr>
          <p:cNvPr id="4" name="Slide Number Placeholder 3"/>
          <p:cNvSpPr>
            <a:spLocks noGrp="1"/>
          </p:cNvSpPr>
          <p:nvPr>
            <p:ph type="sldNum" sz="quarter" idx="10"/>
          </p:nvPr>
        </p:nvSpPr>
        <p:spPr/>
        <p:txBody>
          <a:bodyPr/>
          <a:lstStyle/>
          <a:p>
            <a:fld id="{D7C0F832-70F6-4682-88A4-049DA24A4705}" type="slidenum">
              <a:rPr lang="en-US" smtClean="0"/>
              <a:t>9</a:t>
            </a:fld>
            <a:endParaRPr lang="en-US"/>
          </a:p>
        </p:txBody>
      </p:sp>
    </p:spTree>
    <p:extLst>
      <p:ext uri="{BB962C8B-B14F-4D97-AF65-F5344CB8AC3E}">
        <p14:creationId xmlns:p14="http://schemas.microsoft.com/office/powerpoint/2010/main" val="2095131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As you can see in this</a:t>
            </a:r>
            <a:r>
              <a:rPr lang="en-US" baseline="0" dirty="0" smtClean="0"/>
              <a:t> table, our gripper has 12 fingers where existing gripper has 2 to 4 fingers and we don</a:t>
            </a:r>
            <a:r>
              <a:rPr lang="uk-UA" baseline="0" dirty="0" smtClean="0"/>
              <a:t>’</a:t>
            </a:r>
            <a:r>
              <a:rPr lang="en-US" baseline="0" dirty="0" smtClean="0"/>
              <a:t>t need additional sensor,  computational and additional equipment such as air pump or hydraulic fluid sat all </a:t>
            </a:r>
            <a:r>
              <a:rPr lang="en-US" sz="1200" kern="1200" dirty="0" smtClean="0">
                <a:solidFill>
                  <a:schemeClr val="tx1"/>
                </a:solidFill>
                <a:effectLst/>
                <a:latin typeface="+mn-lt"/>
                <a:ea typeface="+mn-ea"/>
                <a:cs typeface="+mn-cs"/>
              </a:rPr>
              <a:t>moreover because it made by paper it can be easily replaced and inexpensive</a:t>
            </a:r>
            <a:endParaRPr lang="en-US" dirty="0" smtClean="0"/>
          </a:p>
          <a:p>
            <a:endParaRPr lang="en-US" dirty="0"/>
          </a:p>
        </p:txBody>
      </p:sp>
      <p:sp>
        <p:nvSpPr>
          <p:cNvPr id="4" name="Slide Number Placeholder 3"/>
          <p:cNvSpPr>
            <a:spLocks noGrp="1"/>
          </p:cNvSpPr>
          <p:nvPr>
            <p:ph type="sldNum" sz="quarter" idx="10"/>
          </p:nvPr>
        </p:nvSpPr>
        <p:spPr/>
        <p:txBody>
          <a:bodyPr/>
          <a:lstStyle/>
          <a:p>
            <a:fld id="{D7C0F832-70F6-4682-88A4-049DA24A4705}" type="slidenum">
              <a:rPr lang="en-US" smtClean="0"/>
              <a:t>10</a:t>
            </a:fld>
            <a:endParaRPr lang="en-US"/>
          </a:p>
        </p:txBody>
      </p:sp>
    </p:spTree>
    <p:extLst>
      <p:ext uri="{BB962C8B-B14F-4D97-AF65-F5344CB8AC3E}">
        <p14:creationId xmlns:p14="http://schemas.microsoft.com/office/powerpoint/2010/main" val="211909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AD5D91-BA58-4E22-888D-5D189A1C8A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137E8918-417F-49D6-ADA6-A01C6E8A73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862346E6-2016-4906-9B8C-51527576D93D}"/>
              </a:ext>
            </a:extLst>
          </p:cNvPr>
          <p:cNvSpPr>
            <a:spLocks noGrp="1"/>
          </p:cNvSpPr>
          <p:nvPr>
            <p:ph type="dt" sz="half" idx="10"/>
          </p:nvPr>
        </p:nvSpPr>
        <p:spPr/>
        <p:txBody>
          <a:bodyPr/>
          <a:lstStyle/>
          <a:p>
            <a:fld id="{472C63CB-8E7E-4342-86BB-BC66D6A96563}" type="datetimeFigureOut">
              <a:rPr lang="en-US" smtClean="0"/>
              <a:t>7/3/18</a:t>
            </a:fld>
            <a:endParaRPr lang="en-US"/>
          </a:p>
        </p:txBody>
      </p:sp>
      <p:sp>
        <p:nvSpPr>
          <p:cNvPr id="5" name="Footer Placeholder 4">
            <a:extLst>
              <a:ext uri="{FF2B5EF4-FFF2-40B4-BE49-F238E27FC236}">
                <a16:creationId xmlns:a16="http://schemas.microsoft.com/office/drawing/2014/main" xmlns="" id="{CE05952E-CA98-499E-B077-0E35F1789C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C73BFB37-E148-494A-8E86-F78319DE2D49}"/>
              </a:ext>
            </a:extLst>
          </p:cNvPr>
          <p:cNvSpPr>
            <a:spLocks noGrp="1"/>
          </p:cNvSpPr>
          <p:nvPr>
            <p:ph type="sldNum" sz="quarter" idx="12"/>
          </p:nvPr>
        </p:nvSpPr>
        <p:spPr/>
        <p:txBody>
          <a:bodyPr/>
          <a:lstStyle/>
          <a:p>
            <a:fld id="{0C9693C3-FE04-4ABF-822D-450F8669F808}" type="slidenum">
              <a:rPr lang="en-US" smtClean="0"/>
              <a:t>‹#›</a:t>
            </a:fld>
            <a:endParaRPr lang="en-US"/>
          </a:p>
        </p:txBody>
      </p:sp>
    </p:spTree>
    <p:extLst>
      <p:ext uri="{BB962C8B-B14F-4D97-AF65-F5344CB8AC3E}">
        <p14:creationId xmlns:p14="http://schemas.microsoft.com/office/powerpoint/2010/main" val="3023290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399F43-A275-47ED-BA77-076B4A0380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2113F409-57D7-423D-AD0E-339781B7AC4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401023D4-EA7B-4DB4-A6E7-B0CB74DB6F39}"/>
              </a:ext>
            </a:extLst>
          </p:cNvPr>
          <p:cNvSpPr>
            <a:spLocks noGrp="1"/>
          </p:cNvSpPr>
          <p:nvPr>
            <p:ph type="dt" sz="half" idx="10"/>
          </p:nvPr>
        </p:nvSpPr>
        <p:spPr/>
        <p:txBody>
          <a:bodyPr/>
          <a:lstStyle/>
          <a:p>
            <a:fld id="{472C63CB-8E7E-4342-86BB-BC66D6A96563}" type="datetimeFigureOut">
              <a:rPr lang="en-US" smtClean="0"/>
              <a:t>7/3/18</a:t>
            </a:fld>
            <a:endParaRPr lang="en-US"/>
          </a:p>
        </p:txBody>
      </p:sp>
      <p:sp>
        <p:nvSpPr>
          <p:cNvPr id="5" name="Footer Placeholder 4">
            <a:extLst>
              <a:ext uri="{FF2B5EF4-FFF2-40B4-BE49-F238E27FC236}">
                <a16:creationId xmlns:a16="http://schemas.microsoft.com/office/drawing/2014/main" xmlns="" id="{CA0BD101-058C-421C-8CD6-2279840F6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5FF05096-82E5-46DD-BA80-DFDBA615F2FC}"/>
              </a:ext>
            </a:extLst>
          </p:cNvPr>
          <p:cNvSpPr>
            <a:spLocks noGrp="1"/>
          </p:cNvSpPr>
          <p:nvPr>
            <p:ph type="sldNum" sz="quarter" idx="12"/>
          </p:nvPr>
        </p:nvSpPr>
        <p:spPr/>
        <p:txBody>
          <a:bodyPr/>
          <a:lstStyle/>
          <a:p>
            <a:fld id="{0C9693C3-FE04-4ABF-822D-450F8669F808}" type="slidenum">
              <a:rPr lang="en-US" smtClean="0"/>
              <a:t>‹#›</a:t>
            </a:fld>
            <a:endParaRPr lang="en-US"/>
          </a:p>
        </p:txBody>
      </p:sp>
    </p:spTree>
    <p:extLst>
      <p:ext uri="{BB962C8B-B14F-4D97-AF65-F5344CB8AC3E}">
        <p14:creationId xmlns:p14="http://schemas.microsoft.com/office/powerpoint/2010/main" val="3996791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33C6C73F-6D2C-4C55-BFC3-0B082A1722E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8014573B-F812-45B1-BF2A-14B40E89316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4B6F692-D5AF-42C0-8B85-A7448587CAAE}"/>
              </a:ext>
            </a:extLst>
          </p:cNvPr>
          <p:cNvSpPr>
            <a:spLocks noGrp="1"/>
          </p:cNvSpPr>
          <p:nvPr>
            <p:ph type="dt" sz="half" idx="10"/>
          </p:nvPr>
        </p:nvSpPr>
        <p:spPr/>
        <p:txBody>
          <a:bodyPr/>
          <a:lstStyle/>
          <a:p>
            <a:fld id="{472C63CB-8E7E-4342-86BB-BC66D6A96563}" type="datetimeFigureOut">
              <a:rPr lang="en-US" smtClean="0"/>
              <a:t>7/3/18</a:t>
            </a:fld>
            <a:endParaRPr lang="en-US"/>
          </a:p>
        </p:txBody>
      </p:sp>
      <p:sp>
        <p:nvSpPr>
          <p:cNvPr id="5" name="Footer Placeholder 4">
            <a:extLst>
              <a:ext uri="{FF2B5EF4-FFF2-40B4-BE49-F238E27FC236}">
                <a16:creationId xmlns:a16="http://schemas.microsoft.com/office/drawing/2014/main" xmlns="" id="{E57D06ED-1A6B-41B0-BA51-01F77EAA8C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5F12F62A-0306-450D-A74B-DE06459FAC65}"/>
              </a:ext>
            </a:extLst>
          </p:cNvPr>
          <p:cNvSpPr>
            <a:spLocks noGrp="1"/>
          </p:cNvSpPr>
          <p:nvPr>
            <p:ph type="sldNum" sz="quarter" idx="12"/>
          </p:nvPr>
        </p:nvSpPr>
        <p:spPr/>
        <p:txBody>
          <a:bodyPr/>
          <a:lstStyle/>
          <a:p>
            <a:fld id="{0C9693C3-FE04-4ABF-822D-450F8669F808}" type="slidenum">
              <a:rPr lang="en-US" smtClean="0"/>
              <a:t>‹#›</a:t>
            </a:fld>
            <a:endParaRPr lang="en-US"/>
          </a:p>
        </p:txBody>
      </p:sp>
    </p:spTree>
    <p:extLst>
      <p:ext uri="{BB962C8B-B14F-4D97-AF65-F5344CB8AC3E}">
        <p14:creationId xmlns:p14="http://schemas.microsoft.com/office/powerpoint/2010/main" val="2572688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DD7A40-B218-4C56-ADA3-5A13CFAF44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4D3200CC-6BD1-4683-92A0-6D81448994D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BFECFEBD-62E4-4B23-B841-3F739BC0DC4A}"/>
              </a:ext>
            </a:extLst>
          </p:cNvPr>
          <p:cNvSpPr>
            <a:spLocks noGrp="1"/>
          </p:cNvSpPr>
          <p:nvPr>
            <p:ph type="dt" sz="half" idx="10"/>
          </p:nvPr>
        </p:nvSpPr>
        <p:spPr/>
        <p:txBody>
          <a:bodyPr/>
          <a:lstStyle/>
          <a:p>
            <a:fld id="{472C63CB-8E7E-4342-86BB-BC66D6A96563}" type="datetimeFigureOut">
              <a:rPr lang="en-US" smtClean="0"/>
              <a:t>7/3/18</a:t>
            </a:fld>
            <a:endParaRPr lang="en-US"/>
          </a:p>
        </p:txBody>
      </p:sp>
      <p:sp>
        <p:nvSpPr>
          <p:cNvPr id="5" name="Footer Placeholder 4">
            <a:extLst>
              <a:ext uri="{FF2B5EF4-FFF2-40B4-BE49-F238E27FC236}">
                <a16:creationId xmlns:a16="http://schemas.microsoft.com/office/drawing/2014/main" xmlns="" id="{568E3D12-847F-4865-938D-19372218D7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D7FD5702-217E-4FEE-9EDB-661E2D350FAF}"/>
              </a:ext>
            </a:extLst>
          </p:cNvPr>
          <p:cNvSpPr>
            <a:spLocks noGrp="1"/>
          </p:cNvSpPr>
          <p:nvPr>
            <p:ph type="sldNum" sz="quarter" idx="12"/>
          </p:nvPr>
        </p:nvSpPr>
        <p:spPr/>
        <p:txBody>
          <a:bodyPr/>
          <a:lstStyle/>
          <a:p>
            <a:fld id="{0C9693C3-FE04-4ABF-822D-450F8669F808}" type="slidenum">
              <a:rPr lang="en-US" smtClean="0"/>
              <a:t>‹#›</a:t>
            </a:fld>
            <a:endParaRPr lang="en-US"/>
          </a:p>
        </p:txBody>
      </p:sp>
    </p:spTree>
    <p:extLst>
      <p:ext uri="{BB962C8B-B14F-4D97-AF65-F5344CB8AC3E}">
        <p14:creationId xmlns:p14="http://schemas.microsoft.com/office/powerpoint/2010/main" val="882329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6E24886-1A18-4DE2-94FE-99082F1936D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924A1B18-857A-4F11-A8C8-C49BD4C32E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A689A0C1-7FEB-4F81-9E12-9DAB8A06FA1D}"/>
              </a:ext>
            </a:extLst>
          </p:cNvPr>
          <p:cNvSpPr>
            <a:spLocks noGrp="1"/>
          </p:cNvSpPr>
          <p:nvPr>
            <p:ph type="dt" sz="half" idx="10"/>
          </p:nvPr>
        </p:nvSpPr>
        <p:spPr/>
        <p:txBody>
          <a:bodyPr/>
          <a:lstStyle/>
          <a:p>
            <a:fld id="{472C63CB-8E7E-4342-86BB-BC66D6A96563}" type="datetimeFigureOut">
              <a:rPr lang="en-US" smtClean="0"/>
              <a:t>7/3/18</a:t>
            </a:fld>
            <a:endParaRPr lang="en-US"/>
          </a:p>
        </p:txBody>
      </p:sp>
      <p:sp>
        <p:nvSpPr>
          <p:cNvPr id="5" name="Footer Placeholder 4">
            <a:extLst>
              <a:ext uri="{FF2B5EF4-FFF2-40B4-BE49-F238E27FC236}">
                <a16:creationId xmlns:a16="http://schemas.microsoft.com/office/drawing/2014/main" xmlns="" id="{61A746EB-4D6D-4507-A98D-0F55355AD5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72867B11-3D3B-4971-9F87-A88AE8F0BBFE}"/>
              </a:ext>
            </a:extLst>
          </p:cNvPr>
          <p:cNvSpPr>
            <a:spLocks noGrp="1"/>
          </p:cNvSpPr>
          <p:nvPr>
            <p:ph type="sldNum" sz="quarter" idx="12"/>
          </p:nvPr>
        </p:nvSpPr>
        <p:spPr/>
        <p:txBody>
          <a:bodyPr/>
          <a:lstStyle/>
          <a:p>
            <a:fld id="{0C9693C3-FE04-4ABF-822D-450F8669F808}" type="slidenum">
              <a:rPr lang="en-US" smtClean="0"/>
              <a:t>‹#›</a:t>
            </a:fld>
            <a:endParaRPr lang="en-US"/>
          </a:p>
        </p:txBody>
      </p:sp>
    </p:spTree>
    <p:extLst>
      <p:ext uri="{BB962C8B-B14F-4D97-AF65-F5344CB8AC3E}">
        <p14:creationId xmlns:p14="http://schemas.microsoft.com/office/powerpoint/2010/main" val="1905154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B77D17-4732-4119-A481-1F9F0863A8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5B4DE4D0-66F0-4AF9-BB40-11509E28219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F0E71965-2DD3-45E1-BF97-6B1D31C19AE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75F00D15-E79D-4FD1-93F9-32B35AF33F9B}"/>
              </a:ext>
            </a:extLst>
          </p:cNvPr>
          <p:cNvSpPr>
            <a:spLocks noGrp="1"/>
          </p:cNvSpPr>
          <p:nvPr>
            <p:ph type="dt" sz="half" idx="10"/>
          </p:nvPr>
        </p:nvSpPr>
        <p:spPr/>
        <p:txBody>
          <a:bodyPr/>
          <a:lstStyle/>
          <a:p>
            <a:fld id="{472C63CB-8E7E-4342-86BB-BC66D6A96563}" type="datetimeFigureOut">
              <a:rPr lang="en-US" smtClean="0"/>
              <a:t>7/3/18</a:t>
            </a:fld>
            <a:endParaRPr lang="en-US"/>
          </a:p>
        </p:txBody>
      </p:sp>
      <p:sp>
        <p:nvSpPr>
          <p:cNvPr id="6" name="Footer Placeholder 5">
            <a:extLst>
              <a:ext uri="{FF2B5EF4-FFF2-40B4-BE49-F238E27FC236}">
                <a16:creationId xmlns:a16="http://schemas.microsoft.com/office/drawing/2014/main" xmlns="" id="{6A2A6CCF-C24B-4820-AB9E-C1AC02C21D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26944179-909F-462C-AA69-DA6AC2BD8437}"/>
              </a:ext>
            </a:extLst>
          </p:cNvPr>
          <p:cNvSpPr>
            <a:spLocks noGrp="1"/>
          </p:cNvSpPr>
          <p:nvPr>
            <p:ph type="sldNum" sz="quarter" idx="12"/>
          </p:nvPr>
        </p:nvSpPr>
        <p:spPr/>
        <p:txBody>
          <a:bodyPr/>
          <a:lstStyle/>
          <a:p>
            <a:fld id="{0C9693C3-FE04-4ABF-822D-450F8669F808}" type="slidenum">
              <a:rPr lang="en-US" smtClean="0"/>
              <a:t>‹#›</a:t>
            </a:fld>
            <a:endParaRPr lang="en-US"/>
          </a:p>
        </p:txBody>
      </p:sp>
    </p:spTree>
    <p:extLst>
      <p:ext uri="{BB962C8B-B14F-4D97-AF65-F5344CB8AC3E}">
        <p14:creationId xmlns:p14="http://schemas.microsoft.com/office/powerpoint/2010/main" val="654739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AE3D10-784E-4CE8-8E82-FF9F24293F8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0ADCDC0E-6954-4BC2-8D93-7F7A0E4A61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B15341DF-0172-4752-B192-4AEA325E4E8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AA6DA832-3396-4194-9EE4-F7B19337F2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3FB4CD30-D483-46B6-9C9B-1D3484F095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B80B139D-C3A5-4D35-A6DC-7C6E81994470}"/>
              </a:ext>
            </a:extLst>
          </p:cNvPr>
          <p:cNvSpPr>
            <a:spLocks noGrp="1"/>
          </p:cNvSpPr>
          <p:nvPr>
            <p:ph type="dt" sz="half" idx="10"/>
          </p:nvPr>
        </p:nvSpPr>
        <p:spPr/>
        <p:txBody>
          <a:bodyPr/>
          <a:lstStyle/>
          <a:p>
            <a:fld id="{472C63CB-8E7E-4342-86BB-BC66D6A96563}" type="datetimeFigureOut">
              <a:rPr lang="en-US" smtClean="0"/>
              <a:t>7/3/18</a:t>
            </a:fld>
            <a:endParaRPr lang="en-US"/>
          </a:p>
        </p:txBody>
      </p:sp>
      <p:sp>
        <p:nvSpPr>
          <p:cNvPr id="8" name="Footer Placeholder 7">
            <a:extLst>
              <a:ext uri="{FF2B5EF4-FFF2-40B4-BE49-F238E27FC236}">
                <a16:creationId xmlns:a16="http://schemas.microsoft.com/office/drawing/2014/main" xmlns="" id="{E07566A0-41AC-4772-99A0-99F8FA77BE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EB5503F2-AC7B-4841-B85C-E05D6F6A0C0B}"/>
              </a:ext>
            </a:extLst>
          </p:cNvPr>
          <p:cNvSpPr>
            <a:spLocks noGrp="1"/>
          </p:cNvSpPr>
          <p:nvPr>
            <p:ph type="sldNum" sz="quarter" idx="12"/>
          </p:nvPr>
        </p:nvSpPr>
        <p:spPr/>
        <p:txBody>
          <a:bodyPr/>
          <a:lstStyle/>
          <a:p>
            <a:fld id="{0C9693C3-FE04-4ABF-822D-450F8669F808}" type="slidenum">
              <a:rPr lang="en-US" smtClean="0"/>
              <a:t>‹#›</a:t>
            </a:fld>
            <a:endParaRPr lang="en-US"/>
          </a:p>
        </p:txBody>
      </p:sp>
    </p:spTree>
    <p:extLst>
      <p:ext uri="{BB962C8B-B14F-4D97-AF65-F5344CB8AC3E}">
        <p14:creationId xmlns:p14="http://schemas.microsoft.com/office/powerpoint/2010/main" val="3325047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8969DB-3329-41EE-8183-EA3DE1729EE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53FF897C-24AA-4B4F-AF95-80C801CDA235}"/>
              </a:ext>
            </a:extLst>
          </p:cNvPr>
          <p:cNvSpPr>
            <a:spLocks noGrp="1"/>
          </p:cNvSpPr>
          <p:nvPr>
            <p:ph type="dt" sz="half" idx="10"/>
          </p:nvPr>
        </p:nvSpPr>
        <p:spPr/>
        <p:txBody>
          <a:bodyPr/>
          <a:lstStyle/>
          <a:p>
            <a:fld id="{472C63CB-8E7E-4342-86BB-BC66D6A96563}" type="datetimeFigureOut">
              <a:rPr lang="en-US" smtClean="0"/>
              <a:t>7/3/18</a:t>
            </a:fld>
            <a:endParaRPr lang="en-US"/>
          </a:p>
        </p:txBody>
      </p:sp>
      <p:sp>
        <p:nvSpPr>
          <p:cNvPr id="4" name="Footer Placeholder 3">
            <a:extLst>
              <a:ext uri="{FF2B5EF4-FFF2-40B4-BE49-F238E27FC236}">
                <a16:creationId xmlns:a16="http://schemas.microsoft.com/office/drawing/2014/main" xmlns="" id="{69B6DF60-B8E9-4132-8D85-C057F95913F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B472CF30-5C54-4602-A4E1-4601982D239D}"/>
              </a:ext>
            </a:extLst>
          </p:cNvPr>
          <p:cNvSpPr>
            <a:spLocks noGrp="1"/>
          </p:cNvSpPr>
          <p:nvPr>
            <p:ph type="sldNum" sz="quarter" idx="12"/>
          </p:nvPr>
        </p:nvSpPr>
        <p:spPr/>
        <p:txBody>
          <a:bodyPr/>
          <a:lstStyle/>
          <a:p>
            <a:fld id="{0C9693C3-FE04-4ABF-822D-450F8669F808}" type="slidenum">
              <a:rPr lang="en-US" smtClean="0"/>
              <a:t>‹#›</a:t>
            </a:fld>
            <a:endParaRPr lang="en-US"/>
          </a:p>
        </p:txBody>
      </p:sp>
    </p:spTree>
    <p:extLst>
      <p:ext uri="{BB962C8B-B14F-4D97-AF65-F5344CB8AC3E}">
        <p14:creationId xmlns:p14="http://schemas.microsoft.com/office/powerpoint/2010/main" val="262604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460A1232-875F-4C09-A969-65A844F33B95}"/>
              </a:ext>
            </a:extLst>
          </p:cNvPr>
          <p:cNvSpPr>
            <a:spLocks noGrp="1"/>
          </p:cNvSpPr>
          <p:nvPr>
            <p:ph type="dt" sz="half" idx="10"/>
          </p:nvPr>
        </p:nvSpPr>
        <p:spPr/>
        <p:txBody>
          <a:bodyPr/>
          <a:lstStyle/>
          <a:p>
            <a:fld id="{472C63CB-8E7E-4342-86BB-BC66D6A96563}" type="datetimeFigureOut">
              <a:rPr lang="en-US" smtClean="0"/>
              <a:t>7/3/18</a:t>
            </a:fld>
            <a:endParaRPr lang="en-US"/>
          </a:p>
        </p:txBody>
      </p:sp>
      <p:sp>
        <p:nvSpPr>
          <p:cNvPr id="3" name="Footer Placeholder 2">
            <a:extLst>
              <a:ext uri="{FF2B5EF4-FFF2-40B4-BE49-F238E27FC236}">
                <a16:creationId xmlns:a16="http://schemas.microsoft.com/office/drawing/2014/main" xmlns="" id="{AB2D2885-BE06-471F-97D8-D8319D1CA64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3FB9B7ED-5EEF-4DC8-AA4B-6FB9FFFF6DC3}"/>
              </a:ext>
            </a:extLst>
          </p:cNvPr>
          <p:cNvSpPr>
            <a:spLocks noGrp="1"/>
          </p:cNvSpPr>
          <p:nvPr>
            <p:ph type="sldNum" sz="quarter" idx="12"/>
          </p:nvPr>
        </p:nvSpPr>
        <p:spPr/>
        <p:txBody>
          <a:bodyPr/>
          <a:lstStyle/>
          <a:p>
            <a:fld id="{0C9693C3-FE04-4ABF-822D-450F8669F808}" type="slidenum">
              <a:rPr lang="en-US" smtClean="0"/>
              <a:t>‹#›</a:t>
            </a:fld>
            <a:endParaRPr lang="en-US"/>
          </a:p>
        </p:txBody>
      </p:sp>
    </p:spTree>
    <p:extLst>
      <p:ext uri="{BB962C8B-B14F-4D97-AF65-F5344CB8AC3E}">
        <p14:creationId xmlns:p14="http://schemas.microsoft.com/office/powerpoint/2010/main" val="163015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E1D90D-712C-40FA-B088-1B8B16A1EB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387CDF18-F7A5-4621-956E-9357CEA878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50A65D31-6685-456F-9B9B-CC1FF67385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400D70BA-D0C5-4575-AEFD-E37954F6BA05}"/>
              </a:ext>
            </a:extLst>
          </p:cNvPr>
          <p:cNvSpPr>
            <a:spLocks noGrp="1"/>
          </p:cNvSpPr>
          <p:nvPr>
            <p:ph type="dt" sz="half" idx="10"/>
          </p:nvPr>
        </p:nvSpPr>
        <p:spPr/>
        <p:txBody>
          <a:bodyPr/>
          <a:lstStyle/>
          <a:p>
            <a:fld id="{472C63CB-8E7E-4342-86BB-BC66D6A96563}" type="datetimeFigureOut">
              <a:rPr lang="en-US" smtClean="0"/>
              <a:t>7/3/18</a:t>
            </a:fld>
            <a:endParaRPr lang="en-US"/>
          </a:p>
        </p:txBody>
      </p:sp>
      <p:sp>
        <p:nvSpPr>
          <p:cNvPr id="6" name="Footer Placeholder 5">
            <a:extLst>
              <a:ext uri="{FF2B5EF4-FFF2-40B4-BE49-F238E27FC236}">
                <a16:creationId xmlns:a16="http://schemas.microsoft.com/office/drawing/2014/main" xmlns="" id="{38C61873-306C-424C-82FD-C09E166B2C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1B12BFD8-5800-474B-A1D0-3802F68A0443}"/>
              </a:ext>
            </a:extLst>
          </p:cNvPr>
          <p:cNvSpPr>
            <a:spLocks noGrp="1"/>
          </p:cNvSpPr>
          <p:nvPr>
            <p:ph type="sldNum" sz="quarter" idx="12"/>
          </p:nvPr>
        </p:nvSpPr>
        <p:spPr/>
        <p:txBody>
          <a:bodyPr/>
          <a:lstStyle/>
          <a:p>
            <a:fld id="{0C9693C3-FE04-4ABF-822D-450F8669F808}" type="slidenum">
              <a:rPr lang="en-US" smtClean="0"/>
              <a:t>‹#›</a:t>
            </a:fld>
            <a:endParaRPr lang="en-US"/>
          </a:p>
        </p:txBody>
      </p:sp>
    </p:spTree>
    <p:extLst>
      <p:ext uri="{BB962C8B-B14F-4D97-AF65-F5344CB8AC3E}">
        <p14:creationId xmlns:p14="http://schemas.microsoft.com/office/powerpoint/2010/main" val="1147038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75759F-3673-490B-8E52-29AEACC2C2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4C08861B-5CA2-4D3A-978B-EFCC4E7E23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3D47668A-348F-4A73-A492-FA656EF60F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2905B40E-4135-464E-9CB2-BB1D92E1E633}"/>
              </a:ext>
            </a:extLst>
          </p:cNvPr>
          <p:cNvSpPr>
            <a:spLocks noGrp="1"/>
          </p:cNvSpPr>
          <p:nvPr>
            <p:ph type="dt" sz="half" idx="10"/>
          </p:nvPr>
        </p:nvSpPr>
        <p:spPr/>
        <p:txBody>
          <a:bodyPr/>
          <a:lstStyle/>
          <a:p>
            <a:fld id="{472C63CB-8E7E-4342-86BB-BC66D6A96563}" type="datetimeFigureOut">
              <a:rPr lang="en-US" smtClean="0"/>
              <a:t>7/3/18</a:t>
            </a:fld>
            <a:endParaRPr lang="en-US"/>
          </a:p>
        </p:txBody>
      </p:sp>
      <p:sp>
        <p:nvSpPr>
          <p:cNvPr id="6" name="Footer Placeholder 5">
            <a:extLst>
              <a:ext uri="{FF2B5EF4-FFF2-40B4-BE49-F238E27FC236}">
                <a16:creationId xmlns:a16="http://schemas.microsoft.com/office/drawing/2014/main" xmlns="" id="{C62EE7D8-B2D7-4B27-A20F-5DA145C090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89D3A31F-1C5D-4C15-809E-8AA0D6B7D1A5}"/>
              </a:ext>
            </a:extLst>
          </p:cNvPr>
          <p:cNvSpPr>
            <a:spLocks noGrp="1"/>
          </p:cNvSpPr>
          <p:nvPr>
            <p:ph type="sldNum" sz="quarter" idx="12"/>
          </p:nvPr>
        </p:nvSpPr>
        <p:spPr/>
        <p:txBody>
          <a:bodyPr/>
          <a:lstStyle/>
          <a:p>
            <a:fld id="{0C9693C3-FE04-4ABF-822D-450F8669F808}" type="slidenum">
              <a:rPr lang="en-US" smtClean="0"/>
              <a:t>‹#›</a:t>
            </a:fld>
            <a:endParaRPr lang="en-US"/>
          </a:p>
        </p:txBody>
      </p:sp>
    </p:spTree>
    <p:extLst>
      <p:ext uri="{BB962C8B-B14F-4D97-AF65-F5344CB8AC3E}">
        <p14:creationId xmlns:p14="http://schemas.microsoft.com/office/powerpoint/2010/main" val="65518260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9F80B394-4C48-4D32-AD76-3AC834352E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BFD37071-8CD3-425B-945E-88A283EC8D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5838FD35-E983-4450-8253-22AA0729E6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2C63CB-8E7E-4342-86BB-BC66D6A96563}" type="datetimeFigureOut">
              <a:rPr lang="en-US" smtClean="0"/>
              <a:t>7/3/18</a:t>
            </a:fld>
            <a:endParaRPr lang="en-US"/>
          </a:p>
        </p:txBody>
      </p:sp>
      <p:sp>
        <p:nvSpPr>
          <p:cNvPr id="5" name="Footer Placeholder 4">
            <a:extLst>
              <a:ext uri="{FF2B5EF4-FFF2-40B4-BE49-F238E27FC236}">
                <a16:creationId xmlns:a16="http://schemas.microsoft.com/office/drawing/2014/main" xmlns="" id="{37CFFAE5-8E43-49A3-A163-1A9D1B0AEB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BCBA2BE2-7110-4F62-9830-C3B2B53197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693C3-FE04-4ABF-822D-450F8669F808}" type="slidenum">
              <a:rPr lang="en-US" smtClean="0"/>
              <a:t>‹#›</a:t>
            </a:fld>
            <a:endParaRPr lang="en-US"/>
          </a:p>
        </p:txBody>
      </p:sp>
    </p:spTree>
    <p:extLst>
      <p:ext uri="{BB962C8B-B14F-4D97-AF65-F5344CB8AC3E}">
        <p14:creationId xmlns:p14="http://schemas.microsoft.com/office/powerpoint/2010/main" val="111847853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0.xml"/><Relationship Id="rId5" Type="http://schemas.openxmlformats.org/officeDocument/2006/relationships/image" Target="../media/image19.png"/><Relationship Id="rId1" Type="http://schemas.microsoft.com/office/2007/relationships/media" Target="../media/media1.mp4"/><Relationship Id="rId2" Type="http://schemas.openxmlformats.org/officeDocument/2006/relationships/video" Target="../media/media1.mp4"/></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4" Type="http://schemas.microsoft.com/office/2007/relationships/hdphoto" Target="../media/hdphoto6.wdp"/><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jpeg"/><Relationship Id="rId5" Type="http://schemas.openxmlformats.org/officeDocument/2006/relationships/image" Target="../media/image35.png"/><Relationship Id="rId6" Type="http://schemas.openxmlformats.org/officeDocument/2006/relationships/image" Target="../media/image36.jpg"/><Relationship Id="rId7"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2.wdp"/><Relationship Id="rId5" Type="http://schemas.openxmlformats.org/officeDocument/2006/relationships/image" Target="../media/image4.jp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jp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4"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microsoft.com/office/2007/relationships/hdphoto" Target="../media/hdphoto4.wdp"/><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4" Type="http://schemas.microsoft.com/office/2007/relationships/hdphoto" Target="../media/hdphoto5.wdp"/><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4" Type="http://schemas.openxmlformats.org/officeDocument/2006/relationships/image" Target="../media/image16.png"/><Relationship Id="rId5"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6.png"/><Relationship Id="rId5"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รูปภาพ 1">
            <a:extLst>
              <a:ext uri="{FF2B5EF4-FFF2-40B4-BE49-F238E27FC236}">
                <a16:creationId xmlns:a16="http://schemas.microsoft.com/office/drawing/2014/main" xmlns="" id="{4749461A-6881-4E2E-81BA-96B35D15C049}"/>
              </a:ext>
            </a:extLst>
          </p:cNvPr>
          <p:cNvPicPr>
            <a:picLocks noChangeAspect="1"/>
          </p:cNvPicPr>
          <p:nvPr/>
        </p:nvPicPr>
        <p:blipFill rotWithShape="1">
          <a:blip r:embed="rId2"/>
          <a:srcRect l="36787" t="-10160" r="37499" b="-13015"/>
          <a:stretch/>
        </p:blipFill>
        <p:spPr>
          <a:xfrm>
            <a:off x="4606834" y="-696687"/>
            <a:ext cx="3135086" cy="8447315"/>
          </a:xfrm>
          <a:prstGeom prst="rect">
            <a:avLst/>
          </a:prstGeom>
        </p:spPr>
      </p:pic>
    </p:spTree>
    <p:extLst>
      <p:ext uri="{BB962C8B-B14F-4D97-AF65-F5344CB8AC3E}">
        <p14:creationId xmlns:p14="http://schemas.microsoft.com/office/powerpoint/2010/main" val="9531839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344709" y="-17398"/>
            <a:ext cx="12904065" cy="690152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7189191" y="430327"/>
            <a:ext cx="4125869" cy="6061376"/>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TextBox 9"/>
          <p:cNvSpPr txBox="1"/>
          <p:nvPr/>
        </p:nvSpPr>
        <p:spPr>
          <a:xfrm>
            <a:off x="7602271" y="755403"/>
            <a:ext cx="3494314" cy="400110"/>
          </a:xfrm>
          <a:prstGeom prst="rect">
            <a:avLst/>
          </a:prstGeom>
          <a:noFill/>
        </p:spPr>
        <p:txBody>
          <a:bodyPr wrap="square" rtlCol="0">
            <a:spAutoFit/>
          </a:bodyPr>
          <a:lstStyle/>
          <a:p>
            <a:r>
              <a:rPr lang="en-US" sz="2000" dirty="0" smtClean="0">
                <a:solidFill>
                  <a:schemeClr val="accent4">
                    <a:lumMod val="75000"/>
                  </a:schemeClr>
                </a:solidFill>
                <a:latin typeface="Helvetica Neue" charset="0"/>
                <a:ea typeface="Helvetica Neue" charset="0"/>
                <a:cs typeface="Helvetica Neue" charset="0"/>
              </a:rPr>
              <a:t>CONVENTIONAL GRIPPER </a:t>
            </a:r>
            <a:endParaRPr lang="en-US" sz="2000" dirty="0">
              <a:solidFill>
                <a:schemeClr val="accent4">
                  <a:lumMod val="75000"/>
                </a:schemeClr>
              </a:solidFill>
              <a:latin typeface="Helvetica Neue" charset="0"/>
              <a:ea typeface="Helvetica Neue" charset="0"/>
              <a:cs typeface="Helvetica Neue" charset="0"/>
            </a:endParaRPr>
          </a:p>
        </p:txBody>
      </p:sp>
      <p:sp>
        <p:nvSpPr>
          <p:cNvPr id="11" name="Donut 10"/>
          <p:cNvSpPr/>
          <p:nvPr/>
        </p:nvSpPr>
        <p:spPr>
          <a:xfrm>
            <a:off x="7496946" y="1569177"/>
            <a:ext cx="399144" cy="399144"/>
          </a:xfrm>
          <a:prstGeom prst="donu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Donut 12"/>
          <p:cNvSpPr/>
          <p:nvPr/>
        </p:nvSpPr>
        <p:spPr>
          <a:xfrm>
            <a:off x="7496942" y="2448774"/>
            <a:ext cx="399144" cy="399144"/>
          </a:xfrm>
          <a:prstGeom prst="donu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Donut 13"/>
          <p:cNvSpPr/>
          <p:nvPr/>
        </p:nvSpPr>
        <p:spPr>
          <a:xfrm>
            <a:off x="7503598" y="3328371"/>
            <a:ext cx="399144" cy="399144"/>
          </a:xfrm>
          <a:prstGeom prst="donu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Donut 14"/>
          <p:cNvSpPr/>
          <p:nvPr/>
        </p:nvSpPr>
        <p:spPr>
          <a:xfrm>
            <a:off x="7491956" y="4140236"/>
            <a:ext cx="399144" cy="399144"/>
          </a:xfrm>
          <a:prstGeom prst="donu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Donut 15"/>
          <p:cNvSpPr/>
          <p:nvPr/>
        </p:nvSpPr>
        <p:spPr>
          <a:xfrm>
            <a:off x="7528998" y="4895324"/>
            <a:ext cx="399144" cy="399144"/>
          </a:xfrm>
          <a:prstGeom prst="donu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Donut 16"/>
          <p:cNvSpPr/>
          <p:nvPr/>
        </p:nvSpPr>
        <p:spPr>
          <a:xfrm>
            <a:off x="7528998" y="5641442"/>
            <a:ext cx="399144" cy="399144"/>
          </a:xfrm>
          <a:prstGeom prst="donu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Rounded Rectangle 18"/>
          <p:cNvSpPr/>
          <p:nvPr/>
        </p:nvSpPr>
        <p:spPr>
          <a:xfrm>
            <a:off x="2120465" y="430327"/>
            <a:ext cx="4168400" cy="6061376"/>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Helvetica Neue" charset="0"/>
              <a:ea typeface="Helvetica Neue" charset="0"/>
              <a:cs typeface="Helvetica Neue" charset="0"/>
            </a:endParaRPr>
          </a:p>
        </p:txBody>
      </p:sp>
      <p:sp>
        <p:nvSpPr>
          <p:cNvPr id="20" name="TextBox 19"/>
          <p:cNvSpPr txBox="1"/>
          <p:nvPr/>
        </p:nvSpPr>
        <p:spPr>
          <a:xfrm>
            <a:off x="7179930" y="-2124377"/>
            <a:ext cx="3494314" cy="400110"/>
          </a:xfrm>
          <a:prstGeom prst="rect">
            <a:avLst/>
          </a:prstGeom>
          <a:noFill/>
        </p:spPr>
        <p:txBody>
          <a:bodyPr wrap="square" rtlCol="0">
            <a:spAutoFit/>
          </a:bodyPr>
          <a:lstStyle/>
          <a:p>
            <a:r>
              <a:rPr lang="en-US" sz="2000" dirty="0" smtClean="0">
                <a:latin typeface="Helvetica Neue" charset="0"/>
                <a:ea typeface="Helvetica Neue" charset="0"/>
                <a:cs typeface="Helvetica Neue" charset="0"/>
              </a:rPr>
              <a:t>AGRORIBOT GRIPPER</a:t>
            </a:r>
            <a:endParaRPr lang="en-US" sz="2000" dirty="0">
              <a:latin typeface="Helvetica Neue" charset="0"/>
              <a:ea typeface="Helvetica Neue" charset="0"/>
              <a:cs typeface="Helvetica Neue" charset="0"/>
            </a:endParaRPr>
          </a:p>
        </p:txBody>
      </p:sp>
      <p:sp>
        <p:nvSpPr>
          <p:cNvPr id="21" name="Donut 20"/>
          <p:cNvSpPr/>
          <p:nvPr/>
        </p:nvSpPr>
        <p:spPr>
          <a:xfrm>
            <a:off x="2438111" y="1564658"/>
            <a:ext cx="399144" cy="399144"/>
          </a:xfrm>
          <a:prstGeom prst="donut">
            <a:avLst/>
          </a:prstGeom>
          <a:solidFill>
            <a:srgbClr val="91A6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a:solidFill>
                <a:schemeClr val="tx1"/>
              </a:solidFill>
            </a:endParaRPr>
          </a:p>
        </p:txBody>
      </p:sp>
      <p:sp>
        <p:nvSpPr>
          <p:cNvPr id="22" name="Donut 21"/>
          <p:cNvSpPr/>
          <p:nvPr/>
        </p:nvSpPr>
        <p:spPr>
          <a:xfrm>
            <a:off x="2426926" y="2380225"/>
            <a:ext cx="399144" cy="399144"/>
          </a:xfrm>
          <a:prstGeom prst="donut">
            <a:avLst/>
          </a:prstGeom>
          <a:solidFill>
            <a:srgbClr val="91A6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a:solidFill>
                <a:schemeClr val="tx1"/>
              </a:solidFill>
            </a:endParaRPr>
          </a:p>
        </p:txBody>
      </p:sp>
      <p:sp>
        <p:nvSpPr>
          <p:cNvPr id="23" name="Donut 22"/>
          <p:cNvSpPr/>
          <p:nvPr/>
        </p:nvSpPr>
        <p:spPr>
          <a:xfrm>
            <a:off x="2433199" y="3297392"/>
            <a:ext cx="399144" cy="399144"/>
          </a:xfrm>
          <a:prstGeom prst="donut">
            <a:avLst/>
          </a:prstGeom>
          <a:solidFill>
            <a:srgbClr val="91A6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a:solidFill>
                <a:schemeClr val="tx1"/>
              </a:solidFill>
            </a:endParaRPr>
          </a:p>
        </p:txBody>
      </p:sp>
      <p:sp>
        <p:nvSpPr>
          <p:cNvPr id="24" name="Donut 23"/>
          <p:cNvSpPr/>
          <p:nvPr/>
        </p:nvSpPr>
        <p:spPr>
          <a:xfrm>
            <a:off x="2449228" y="4087559"/>
            <a:ext cx="399144" cy="399144"/>
          </a:xfrm>
          <a:prstGeom prst="donut">
            <a:avLst/>
          </a:prstGeom>
          <a:solidFill>
            <a:srgbClr val="91A6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a:solidFill>
                <a:schemeClr val="tx1"/>
              </a:solidFill>
            </a:endParaRPr>
          </a:p>
        </p:txBody>
      </p:sp>
      <p:sp>
        <p:nvSpPr>
          <p:cNvPr id="25" name="Donut 24"/>
          <p:cNvSpPr/>
          <p:nvPr/>
        </p:nvSpPr>
        <p:spPr>
          <a:xfrm>
            <a:off x="2430101" y="4877726"/>
            <a:ext cx="399144" cy="399144"/>
          </a:xfrm>
          <a:prstGeom prst="donut">
            <a:avLst/>
          </a:prstGeom>
          <a:solidFill>
            <a:srgbClr val="91A6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a:solidFill>
                <a:schemeClr val="tx1"/>
              </a:solidFill>
            </a:endParaRPr>
          </a:p>
        </p:txBody>
      </p:sp>
      <p:sp>
        <p:nvSpPr>
          <p:cNvPr id="26" name="Donut 25"/>
          <p:cNvSpPr/>
          <p:nvPr/>
        </p:nvSpPr>
        <p:spPr>
          <a:xfrm>
            <a:off x="2449306" y="5693294"/>
            <a:ext cx="399144" cy="399144"/>
          </a:xfrm>
          <a:prstGeom prst="donut">
            <a:avLst/>
          </a:prstGeom>
          <a:solidFill>
            <a:srgbClr val="91A6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a:solidFill>
                <a:schemeClr val="tx1"/>
              </a:solidFill>
            </a:endParaRPr>
          </a:p>
        </p:txBody>
      </p:sp>
      <p:sp>
        <p:nvSpPr>
          <p:cNvPr id="27" name="TextBox 26"/>
          <p:cNvSpPr txBox="1"/>
          <p:nvPr/>
        </p:nvSpPr>
        <p:spPr>
          <a:xfrm>
            <a:off x="2974729" y="4789611"/>
            <a:ext cx="3341913" cy="461665"/>
          </a:xfrm>
          <a:prstGeom prst="rect">
            <a:avLst/>
          </a:prstGeom>
          <a:noFill/>
        </p:spPr>
        <p:txBody>
          <a:bodyPr wrap="square" rtlCol="0">
            <a:spAutoFit/>
          </a:bodyPr>
          <a:lstStyle/>
          <a:p>
            <a:r>
              <a:rPr lang="en-US" sz="2400" dirty="0" smtClean="0">
                <a:latin typeface="Helvetica Neue" charset="0"/>
                <a:ea typeface="Helvetica Neue" charset="0"/>
                <a:cs typeface="Helvetica Neue" charset="0"/>
              </a:rPr>
              <a:t>Cheap </a:t>
            </a:r>
            <a:endParaRPr lang="en-US" sz="1050" dirty="0">
              <a:latin typeface="Helvetica Neue" charset="0"/>
              <a:ea typeface="Helvetica Neue" charset="0"/>
              <a:cs typeface="Helvetica Neue" charset="0"/>
            </a:endParaRPr>
          </a:p>
        </p:txBody>
      </p:sp>
      <p:sp>
        <p:nvSpPr>
          <p:cNvPr id="28" name="TextBox 27"/>
          <p:cNvSpPr txBox="1"/>
          <p:nvPr/>
        </p:nvSpPr>
        <p:spPr>
          <a:xfrm>
            <a:off x="7973147" y="1514293"/>
            <a:ext cx="3341913" cy="461665"/>
          </a:xfrm>
          <a:prstGeom prst="rect">
            <a:avLst/>
          </a:prstGeom>
          <a:noFill/>
        </p:spPr>
        <p:txBody>
          <a:bodyPr wrap="square" rtlCol="0">
            <a:spAutoFit/>
          </a:bodyPr>
          <a:lstStyle/>
          <a:p>
            <a:r>
              <a:rPr lang="en-US" sz="2400" dirty="0" smtClean="0">
                <a:latin typeface="Helvetica Neue" charset="0"/>
                <a:ea typeface="Helvetica Neue" charset="0"/>
                <a:cs typeface="Helvetica Neue" charset="0"/>
              </a:rPr>
              <a:t>2-4 fingers </a:t>
            </a:r>
            <a:endParaRPr lang="en-US" sz="1050" dirty="0">
              <a:latin typeface="Helvetica Neue" charset="0"/>
              <a:ea typeface="Helvetica Neue" charset="0"/>
              <a:cs typeface="Helvetica Neue" charset="0"/>
            </a:endParaRPr>
          </a:p>
        </p:txBody>
      </p:sp>
      <p:sp>
        <p:nvSpPr>
          <p:cNvPr id="29" name="TextBox 28"/>
          <p:cNvSpPr txBox="1"/>
          <p:nvPr/>
        </p:nvSpPr>
        <p:spPr>
          <a:xfrm>
            <a:off x="2993439" y="2327045"/>
            <a:ext cx="3341913" cy="646331"/>
          </a:xfrm>
          <a:prstGeom prst="rect">
            <a:avLst/>
          </a:prstGeom>
          <a:noFill/>
        </p:spPr>
        <p:txBody>
          <a:bodyPr wrap="square" rtlCol="0">
            <a:spAutoFit/>
          </a:bodyPr>
          <a:lstStyle/>
          <a:p>
            <a:r>
              <a:rPr lang="en-US" dirty="0" smtClean="0">
                <a:latin typeface="Helvetica Neue" charset="0"/>
                <a:ea typeface="Helvetica Neue" charset="0"/>
                <a:cs typeface="Helvetica Neue" charset="0"/>
              </a:rPr>
              <a:t>Various shapes sizes, </a:t>
            </a:r>
          </a:p>
          <a:p>
            <a:r>
              <a:rPr lang="en-US" dirty="0" smtClean="0">
                <a:latin typeface="Helvetica Neue" charset="0"/>
                <a:ea typeface="Helvetica Neue" charset="0"/>
                <a:cs typeface="Helvetica Neue" charset="0"/>
              </a:rPr>
              <a:t>gentle</a:t>
            </a:r>
            <a:endParaRPr lang="en-US" sz="900" dirty="0">
              <a:latin typeface="Helvetica Neue" charset="0"/>
              <a:ea typeface="Helvetica Neue" charset="0"/>
              <a:cs typeface="Helvetica Neue" charset="0"/>
            </a:endParaRPr>
          </a:p>
        </p:txBody>
      </p:sp>
      <p:sp>
        <p:nvSpPr>
          <p:cNvPr id="30" name="TextBox 29"/>
          <p:cNvSpPr txBox="1"/>
          <p:nvPr/>
        </p:nvSpPr>
        <p:spPr>
          <a:xfrm>
            <a:off x="3037812" y="3286340"/>
            <a:ext cx="3341913" cy="461665"/>
          </a:xfrm>
          <a:prstGeom prst="rect">
            <a:avLst/>
          </a:prstGeom>
          <a:noFill/>
        </p:spPr>
        <p:txBody>
          <a:bodyPr wrap="square" rtlCol="0">
            <a:spAutoFit/>
          </a:bodyPr>
          <a:lstStyle/>
          <a:p>
            <a:r>
              <a:rPr lang="en-US" sz="2400" dirty="0" smtClean="0">
                <a:latin typeface="Helvetica Neue" charset="0"/>
                <a:ea typeface="Helvetica Neue" charset="0"/>
                <a:cs typeface="Helvetica Neue" charset="0"/>
              </a:rPr>
              <a:t>No sensor  </a:t>
            </a:r>
            <a:endParaRPr lang="en-US" sz="1050" dirty="0">
              <a:latin typeface="Helvetica Neue" charset="0"/>
              <a:ea typeface="Helvetica Neue" charset="0"/>
              <a:cs typeface="Helvetica Neue" charset="0"/>
            </a:endParaRPr>
          </a:p>
        </p:txBody>
      </p:sp>
      <p:sp>
        <p:nvSpPr>
          <p:cNvPr id="31" name="TextBox 30"/>
          <p:cNvSpPr txBox="1"/>
          <p:nvPr/>
        </p:nvSpPr>
        <p:spPr>
          <a:xfrm>
            <a:off x="3005875" y="4022552"/>
            <a:ext cx="3341913" cy="461665"/>
          </a:xfrm>
          <a:prstGeom prst="rect">
            <a:avLst/>
          </a:prstGeom>
          <a:noFill/>
        </p:spPr>
        <p:txBody>
          <a:bodyPr wrap="square" rtlCol="0">
            <a:spAutoFit/>
          </a:bodyPr>
          <a:lstStyle/>
          <a:p>
            <a:r>
              <a:rPr lang="en-US" sz="2400" dirty="0" smtClean="0">
                <a:latin typeface="Helvetica Neue" charset="0"/>
                <a:ea typeface="Helvetica Neue" charset="0"/>
                <a:cs typeface="Helvetica Neue" charset="0"/>
              </a:rPr>
              <a:t>No computation  </a:t>
            </a:r>
            <a:endParaRPr lang="en-US" sz="1050" dirty="0">
              <a:latin typeface="Helvetica Neue" charset="0"/>
              <a:ea typeface="Helvetica Neue" charset="0"/>
              <a:cs typeface="Helvetica Neue" charset="0"/>
            </a:endParaRPr>
          </a:p>
        </p:txBody>
      </p:sp>
      <p:sp>
        <p:nvSpPr>
          <p:cNvPr id="32" name="TextBox 31"/>
          <p:cNvSpPr txBox="1"/>
          <p:nvPr/>
        </p:nvSpPr>
        <p:spPr>
          <a:xfrm>
            <a:off x="2998274" y="1452097"/>
            <a:ext cx="3341913" cy="461665"/>
          </a:xfrm>
          <a:prstGeom prst="rect">
            <a:avLst/>
          </a:prstGeom>
          <a:noFill/>
        </p:spPr>
        <p:txBody>
          <a:bodyPr wrap="square" rtlCol="0">
            <a:spAutoFit/>
          </a:bodyPr>
          <a:lstStyle/>
          <a:p>
            <a:r>
              <a:rPr lang="en-US" sz="2400" dirty="0" smtClean="0">
                <a:latin typeface="Helvetica Neue" charset="0"/>
                <a:ea typeface="Helvetica Neue" charset="0"/>
                <a:cs typeface="Helvetica Neue" charset="0"/>
              </a:rPr>
              <a:t>12 Fingers </a:t>
            </a:r>
            <a:endParaRPr lang="en-US" sz="1050" dirty="0">
              <a:latin typeface="Helvetica Neue" charset="0"/>
              <a:ea typeface="Helvetica Neue" charset="0"/>
              <a:cs typeface="Helvetica Neue" charset="0"/>
            </a:endParaRPr>
          </a:p>
        </p:txBody>
      </p:sp>
      <p:sp>
        <p:nvSpPr>
          <p:cNvPr id="33" name="TextBox 32"/>
          <p:cNvSpPr txBox="1"/>
          <p:nvPr/>
        </p:nvSpPr>
        <p:spPr>
          <a:xfrm>
            <a:off x="2946952" y="5634686"/>
            <a:ext cx="3341913" cy="461665"/>
          </a:xfrm>
          <a:prstGeom prst="rect">
            <a:avLst/>
          </a:prstGeom>
          <a:noFill/>
        </p:spPr>
        <p:txBody>
          <a:bodyPr wrap="square" rtlCol="0">
            <a:spAutoFit/>
          </a:bodyPr>
          <a:lstStyle/>
          <a:p>
            <a:r>
              <a:rPr lang="en-US" sz="2400" dirty="0" smtClean="0">
                <a:latin typeface="Helvetica Neue" charset="0"/>
                <a:ea typeface="Helvetica Neue" charset="0"/>
                <a:cs typeface="Helvetica Neue" charset="0"/>
              </a:rPr>
              <a:t>EASY</a:t>
            </a:r>
            <a:endParaRPr lang="en-US" sz="1050" dirty="0">
              <a:latin typeface="Helvetica Neue" charset="0"/>
              <a:ea typeface="Helvetica Neue" charset="0"/>
              <a:cs typeface="Helvetica Neue" charset="0"/>
            </a:endParaRPr>
          </a:p>
        </p:txBody>
      </p:sp>
      <p:sp>
        <p:nvSpPr>
          <p:cNvPr id="34" name="TextBox 33"/>
          <p:cNvSpPr txBox="1"/>
          <p:nvPr/>
        </p:nvSpPr>
        <p:spPr>
          <a:xfrm>
            <a:off x="7913885" y="2378925"/>
            <a:ext cx="3341913" cy="461665"/>
          </a:xfrm>
          <a:prstGeom prst="rect">
            <a:avLst/>
          </a:prstGeom>
          <a:noFill/>
        </p:spPr>
        <p:txBody>
          <a:bodyPr wrap="square" rtlCol="0">
            <a:spAutoFit/>
          </a:bodyPr>
          <a:lstStyle/>
          <a:p>
            <a:r>
              <a:rPr lang="en-US" sz="2400" dirty="0" smtClean="0">
                <a:latin typeface="Helvetica Neue" charset="0"/>
                <a:ea typeface="Helvetica Neue" charset="0"/>
                <a:cs typeface="Helvetica Neue" charset="0"/>
              </a:rPr>
              <a:t>Limited shapes</a:t>
            </a:r>
            <a:endParaRPr lang="en-US" sz="1050" dirty="0">
              <a:latin typeface="Helvetica Neue" charset="0"/>
              <a:ea typeface="Helvetica Neue" charset="0"/>
              <a:cs typeface="Helvetica Neue" charset="0"/>
            </a:endParaRPr>
          </a:p>
        </p:txBody>
      </p:sp>
      <p:sp>
        <p:nvSpPr>
          <p:cNvPr id="35" name="TextBox 34"/>
          <p:cNvSpPr txBox="1"/>
          <p:nvPr/>
        </p:nvSpPr>
        <p:spPr>
          <a:xfrm>
            <a:off x="7892517" y="3252971"/>
            <a:ext cx="3341913" cy="461665"/>
          </a:xfrm>
          <a:prstGeom prst="rect">
            <a:avLst/>
          </a:prstGeom>
          <a:noFill/>
        </p:spPr>
        <p:txBody>
          <a:bodyPr wrap="square" rtlCol="0">
            <a:spAutoFit/>
          </a:bodyPr>
          <a:lstStyle/>
          <a:p>
            <a:r>
              <a:rPr lang="en-US" sz="2400" dirty="0" smtClean="0">
                <a:latin typeface="Helvetica Neue" charset="0"/>
                <a:ea typeface="Helvetica Neue" charset="0"/>
                <a:cs typeface="Helvetica Neue" charset="0"/>
              </a:rPr>
              <a:t>Sensor </a:t>
            </a:r>
            <a:endParaRPr lang="en-US" sz="1050" dirty="0">
              <a:latin typeface="Helvetica Neue" charset="0"/>
              <a:ea typeface="Helvetica Neue" charset="0"/>
              <a:cs typeface="Helvetica Neue" charset="0"/>
            </a:endParaRPr>
          </a:p>
        </p:txBody>
      </p:sp>
      <p:sp>
        <p:nvSpPr>
          <p:cNvPr id="36" name="TextBox 35"/>
          <p:cNvSpPr txBox="1"/>
          <p:nvPr/>
        </p:nvSpPr>
        <p:spPr>
          <a:xfrm>
            <a:off x="7892888" y="4086606"/>
            <a:ext cx="3341913" cy="461665"/>
          </a:xfrm>
          <a:prstGeom prst="rect">
            <a:avLst/>
          </a:prstGeom>
          <a:noFill/>
        </p:spPr>
        <p:txBody>
          <a:bodyPr wrap="square" rtlCol="0">
            <a:spAutoFit/>
          </a:bodyPr>
          <a:lstStyle/>
          <a:p>
            <a:r>
              <a:rPr lang="en-US" sz="2400" dirty="0" smtClean="0">
                <a:latin typeface="Helvetica Neue" charset="0"/>
                <a:ea typeface="Helvetica Neue" charset="0"/>
                <a:cs typeface="Helvetica Neue" charset="0"/>
              </a:rPr>
              <a:t>Computation </a:t>
            </a:r>
            <a:endParaRPr lang="en-US" sz="1050" dirty="0">
              <a:latin typeface="Helvetica Neue" charset="0"/>
              <a:ea typeface="Helvetica Neue" charset="0"/>
              <a:cs typeface="Helvetica Neue" charset="0"/>
            </a:endParaRPr>
          </a:p>
        </p:txBody>
      </p:sp>
      <p:sp>
        <p:nvSpPr>
          <p:cNvPr id="37" name="TextBox 36"/>
          <p:cNvSpPr txBox="1"/>
          <p:nvPr/>
        </p:nvSpPr>
        <p:spPr>
          <a:xfrm>
            <a:off x="7913139" y="4843791"/>
            <a:ext cx="3341913" cy="461665"/>
          </a:xfrm>
          <a:prstGeom prst="rect">
            <a:avLst/>
          </a:prstGeom>
          <a:noFill/>
        </p:spPr>
        <p:txBody>
          <a:bodyPr wrap="square" rtlCol="0">
            <a:spAutoFit/>
          </a:bodyPr>
          <a:lstStyle/>
          <a:p>
            <a:r>
              <a:rPr lang="en-US" sz="2400" dirty="0" smtClean="0">
                <a:latin typeface="Helvetica Neue" charset="0"/>
                <a:ea typeface="Helvetica Neue" charset="0"/>
                <a:cs typeface="Helvetica Neue" charset="0"/>
              </a:rPr>
              <a:t>Expensive </a:t>
            </a:r>
            <a:endParaRPr lang="en-US" sz="1050" dirty="0">
              <a:latin typeface="Helvetica Neue" charset="0"/>
              <a:ea typeface="Helvetica Neue" charset="0"/>
              <a:cs typeface="Helvetica Neue" charset="0"/>
            </a:endParaRPr>
          </a:p>
        </p:txBody>
      </p:sp>
      <p:sp>
        <p:nvSpPr>
          <p:cNvPr id="38" name="TextBox 37"/>
          <p:cNvSpPr txBox="1"/>
          <p:nvPr/>
        </p:nvSpPr>
        <p:spPr>
          <a:xfrm>
            <a:off x="7912023" y="5579857"/>
            <a:ext cx="3341913" cy="461665"/>
          </a:xfrm>
          <a:prstGeom prst="rect">
            <a:avLst/>
          </a:prstGeom>
          <a:noFill/>
        </p:spPr>
        <p:txBody>
          <a:bodyPr wrap="square" rtlCol="0">
            <a:spAutoFit/>
          </a:bodyPr>
          <a:lstStyle/>
          <a:p>
            <a:r>
              <a:rPr lang="en-US" sz="2400" dirty="0" smtClean="0">
                <a:latin typeface="Helvetica Neue" charset="0"/>
                <a:ea typeface="Helvetica Neue" charset="0"/>
                <a:cs typeface="Helvetica Neue" charset="0"/>
              </a:rPr>
              <a:t>Overly Complicated </a:t>
            </a:r>
            <a:endParaRPr lang="en-US" sz="1050" dirty="0">
              <a:latin typeface="Helvetica Neue" charset="0"/>
              <a:ea typeface="Helvetica Neue" charset="0"/>
              <a:cs typeface="Helvetica Neue" charset="0"/>
            </a:endParaRPr>
          </a:p>
        </p:txBody>
      </p:sp>
      <p:sp>
        <p:nvSpPr>
          <p:cNvPr id="42" name="Rectangle 41"/>
          <p:cNvSpPr/>
          <p:nvPr/>
        </p:nvSpPr>
        <p:spPr>
          <a:xfrm>
            <a:off x="-859619" y="-440874"/>
            <a:ext cx="1890848" cy="79160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rot="16200000">
            <a:off x="-1804480" y="2956812"/>
            <a:ext cx="5033645" cy="523220"/>
          </a:xfrm>
          <a:prstGeom prst="rect">
            <a:avLst/>
          </a:prstGeom>
          <a:noFill/>
        </p:spPr>
        <p:txBody>
          <a:bodyPr wrap="square" rtlCol="0">
            <a:spAutoFit/>
          </a:bodyPr>
          <a:lstStyle/>
          <a:p>
            <a:r>
              <a:rPr lang="en-US" sz="2800" dirty="0" smtClean="0">
                <a:solidFill>
                  <a:schemeClr val="bg1"/>
                </a:solidFill>
                <a:latin typeface="Helvetica Neue Light" charset="0"/>
                <a:ea typeface="Helvetica Neue Light" charset="0"/>
                <a:cs typeface="Helvetica Neue Light" charset="0"/>
              </a:rPr>
              <a:t>COMPARATIVE ANALYSIS </a:t>
            </a:r>
            <a:endParaRPr lang="en-US" sz="2800" dirty="0">
              <a:solidFill>
                <a:schemeClr val="bg1"/>
              </a:solidFill>
              <a:latin typeface="Helvetica Neue Light" charset="0"/>
              <a:ea typeface="Helvetica Neue Light" charset="0"/>
              <a:cs typeface="Helvetica Neue Light" charset="0"/>
            </a:endParaRPr>
          </a:p>
        </p:txBody>
      </p:sp>
      <p:sp>
        <p:nvSpPr>
          <p:cNvPr id="2" name="Title 1"/>
          <p:cNvSpPr>
            <a:spLocks noGrp="1"/>
          </p:cNvSpPr>
          <p:nvPr>
            <p:ph type="title"/>
          </p:nvPr>
        </p:nvSpPr>
        <p:spPr>
          <a:xfrm>
            <a:off x="2952272" y="636433"/>
            <a:ext cx="3886200" cy="1325563"/>
          </a:xfrm>
        </p:spPr>
        <p:txBody>
          <a:bodyPr>
            <a:normAutofit/>
          </a:bodyPr>
          <a:lstStyle/>
          <a:p>
            <a:r>
              <a:rPr lang="en-US" sz="2400" b="1" dirty="0" smtClean="0">
                <a:latin typeface="Helvetica Neue" charset="0"/>
                <a:ea typeface="Helvetica Neue" charset="0"/>
                <a:cs typeface="Helvetica Neue" charset="0"/>
              </a:rPr>
              <a:t>OUR GRIPPER</a:t>
            </a:r>
            <a:r>
              <a:rPr lang="en-US" dirty="0" smtClean="0"/>
              <a:t/>
            </a:r>
            <a:br>
              <a:rPr lang="en-US" dirty="0" smtClean="0"/>
            </a:br>
            <a:endParaRPr lang="en-US" dirty="0"/>
          </a:p>
        </p:txBody>
      </p:sp>
    </p:spTree>
    <p:extLst>
      <p:ext uri="{BB962C8B-B14F-4D97-AF65-F5344CB8AC3E}">
        <p14:creationId xmlns:p14="http://schemas.microsoft.com/office/powerpoint/2010/main" val="1761425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0-#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0-#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0-#ppt_w/2"/>
                                          </p:val>
                                        </p:tav>
                                        <p:tav tm="100000">
                                          <p:val>
                                            <p:strVal val="#ppt_x"/>
                                          </p:val>
                                        </p:tav>
                                      </p:tavLst>
                                    </p:anim>
                                    <p:anim calcmode="lin" valueType="num">
                                      <p:cBhvr additive="base">
                                        <p:cTn id="24" dur="500" fill="hold"/>
                                        <p:tgtEl>
                                          <p:spTgt spid="14"/>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0-#ppt_w/2"/>
                                          </p:val>
                                        </p:tav>
                                        <p:tav tm="100000">
                                          <p:val>
                                            <p:strVal val="#ppt_x"/>
                                          </p:val>
                                        </p:tav>
                                      </p:tavLst>
                                    </p:anim>
                                    <p:anim calcmode="lin" valueType="num">
                                      <p:cBhvr additive="base">
                                        <p:cTn id="32" dur="500" fill="hold"/>
                                        <p:tgtEl>
                                          <p:spTgt spid="16"/>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0-#ppt_w/2"/>
                                          </p:val>
                                        </p:tav>
                                        <p:tav tm="100000">
                                          <p:val>
                                            <p:strVal val="#ppt_x"/>
                                          </p:val>
                                        </p:tav>
                                      </p:tavLst>
                                    </p:anim>
                                    <p:anim calcmode="lin" valueType="num">
                                      <p:cBhvr additive="base">
                                        <p:cTn id="36" dur="500" fill="hold"/>
                                        <p:tgtEl>
                                          <p:spTgt spid="17"/>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500" fill="hold"/>
                                        <p:tgtEl>
                                          <p:spTgt spid="28"/>
                                        </p:tgtEl>
                                        <p:attrNameLst>
                                          <p:attrName>ppt_x</p:attrName>
                                        </p:attrNameLst>
                                      </p:cBhvr>
                                      <p:tavLst>
                                        <p:tav tm="0">
                                          <p:val>
                                            <p:strVal val="0-#ppt_w/2"/>
                                          </p:val>
                                        </p:tav>
                                        <p:tav tm="100000">
                                          <p:val>
                                            <p:strVal val="#ppt_x"/>
                                          </p:val>
                                        </p:tav>
                                      </p:tavLst>
                                    </p:anim>
                                    <p:anim calcmode="lin" valueType="num">
                                      <p:cBhvr additive="base">
                                        <p:cTn id="40" dur="500" fill="hold"/>
                                        <p:tgtEl>
                                          <p:spTgt spid="28"/>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additive="base">
                                        <p:cTn id="43" dur="500" fill="hold"/>
                                        <p:tgtEl>
                                          <p:spTgt spid="34"/>
                                        </p:tgtEl>
                                        <p:attrNameLst>
                                          <p:attrName>ppt_x</p:attrName>
                                        </p:attrNameLst>
                                      </p:cBhvr>
                                      <p:tavLst>
                                        <p:tav tm="0">
                                          <p:val>
                                            <p:strVal val="0-#ppt_w/2"/>
                                          </p:val>
                                        </p:tav>
                                        <p:tav tm="100000">
                                          <p:val>
                                            <p:strVal val="#ppt_x"/>
                                          </p:val>
                                        </p:tav>
                                      </p:tavLst>
                                    </p:anim>
                                    <p:anim calcmode="lin" valueType="num">
                                      <p:cBhvr additive="base">
                                        <p:cTn id="44" dur="500" fill="hold"/>
                                        <p:tgtEl>
                                          <p:spTgt spid="34"/>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500" fill="hold"/>
                                        <p:tgtEl>
                                          <p:spTgt spid="35"/>
                                        </p:tgtEl>
                                        <p:attrNameLst>
                                          <p:attrName>ppt_x</p:attrName>
                                        </p:attrNameLst>
                                      </p:cBhvr>
                                      <p:tavLst>
                                        <p:tav tm="0">
                                          <p:val>
                                            <p:strVal val="0-#ppt_w/2"/>
                                          </p:val>
                                        </p:tav>
                                        <p:tav tm="100000">
                                          <p:val>
                                            <p:strVal val="#ppt_x"/>
                                          </p:val>
                                        </p:tav>
                                      </p:tavLst>
                                    </p:anim>
                                    <p:anim calcmode="lin" valueType="num">
                                      <p:cBhvr additive="base">
                                        <p:cTn id="48" dur="500" fill="hold"/>
                                        <p:tgtEl>
                                          <p:spTgt spid="35"/>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anim calcmode="lin" valueType="num">
                                      <p:cBhvr additive="base">
                                        <p:cTn id="51" dur="500" fill="hold"/>
                                        <p:tgtEl>
                                          <p:spTgt spid="36"/>
                                        </p:tgtEl>
                                        <p:attrNameLst>
                                          <p:attrName>ppt_x</p:attrName>
                                        </p:attrNameLst>
                                      </p:cBhvr>
                                      <p:tavLst>
                                        <p:tav tm="0">
                                          <p:val>
                                            <p:strVal val="0-#ppt_w/2"/>
                                          </p:val>
                                        </p:tav>
                                        <p:tav tm="100000">
                                          <p:val>
                                            <p:strVal val="#ppt_x"/>
                                          </p:val>
                                        </p:tav>
                                      </p:tavLst>
                                    </p:anim>
                                    <p:anim calcmode="lin" valueType="num">
                                      <p:cBhvr additive="base">
                                        <p:cTn id="52" dur="500" fill="hold"/>
                                        <p:tgtEl>
                                          <p:spTgt spid="36"/>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anim calcmode="lin" valueType="num">
                                      <p:cBhvr additive="base">
                                        <p:cTn id="55" dur="500" fill="hold"/>
                                        <p:tgtEl>
                                          <p:spTgt spid="37"/>
                                        </p:tgtEl>
                                        <p:attrNameLst>
                                          <p:attrName>ppt_x</p:attrName>
                                        </p:attrNameLst>
                                      </p:cBhvr>
                                      <p:tavLst>
                                        <p:tav tm="0">
                                          <p:val>
                                            <p:strVal val="0-#ppt_w/2"/>
                                          </p:val>
                                        </p:tav>
                                        <p:tav tm="100000">
                                          <p:val>
                                            <p:strVal val="#ppt_x"/>
                                          </p:val>
                                        </p:tav>
                                      </p:tavLst>
                                    </p:anim>
                                    <p:anim calcmode="lin" valueType="num">
                                      <p:cBhvr additive="base">
                                        <p:cTn id="56" dur="500" fill="hold"/>
                                        <p:tgtEl>
                                          <p:spTgt spid="37"/>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anim calcmode="lin" valueType="num">
                                      <p:cBhvr additive="base">
                                        <p:cTn id="59" dur="500" fill="hold"/>
                                        <p:tgtEl>
                                          <p:spTgt spid="38"/>
                                        </p:tgtEl>
                                        <p:attrNameLst>
                                          <p:attrName>ppt_x</p:attrName>
                                        </p:attrNameLst>
                                      </p:cBhvr>
                                      <p:tavLst>
                                        <p:tav tm="0">
                                          <p:val>
                                            <p:strVal val="0-#ppt_w/2"/>
                                          </p:val>
                                        </p:tav>
                                        <p:tav tm="100000">
                                          <p:val>
                                            <p:strVal val="#ppt_x"/>
                                          </p:val>
                                        </p:tav>
                                      </p:tavLst>
                                    </p:anim>
                                    <p:anim calcmode="lin" valueType="num">
                                      <p:cBhvr additive="base">
                                        <p:cTn id="60"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1" fill="hold" grpId="1" nodeType="clickEffect">
                                  <p:stCondLst>
                                    <p:cond delay="0"/>
                                  </p:stCondLst>
                                  <p:childTnLst>
                                    <p:set>
                                      <p:cBhvr>
                                        <p:cTn id="64" dur="1" fill="hold">
                                          <p:stCondLst>
                                            <p:cond delay="0"/>
                                          </p:stCondLst>
                                        </p:cTn>
                                        <p:tgtEl>
                                          <p:spTgt spid="19"/>
                                        </p:tgtEl>
                                        <p:attrNameLst>
                                          <p:attrName>style.visibility</p:attrName>
                                        </p:attrNameLst>
                                      </p:cBhvr>
                                      <p:to>
                                        <p:strVal val="visible"/>
                                      </p:to>
                                    </p:set>
                                    <p:anim calcmode="lin" valueType="num">
                                      <p:cBhvr additive="base">
                                        <p:cTn id="65" dur="500" fill="hold"/>
                                        <p:tgtEl>
                                          <p:spTgt spid="19"/>
                                        </p:tgtEl>
                                        <p:attrNameLst>
                                          <p:attrName>ppt_x</p:attrName>
                                        </p:attrNameLst>
                                      </p:cBhvr>
                                      <p:tavLst>
                                        <p:tav tm="0">
                                          <p:val>
                                            <p:strVal val="#ppt_x"/>
                                          </p:val>
                                        </p:tav>
                                        <p:tav tm="100000">
                                          <p:val>
                                            <p:strVal val="#ppt_x"/>
                                          </p:val>
                                        </p:tav>
                                      </p:tavLst>
                                    </p:anim>
                                    <p:anim calcmode="lin" valueType="num">
                                      <p:cBhvr additive="base">
                                        <p:cTn id="66" dur="500" fill="hold"/>
                                        <p:tgtEl>
                                          <p:spTgt spid="19"/>
                                        </p:tgtEl>
                                        <p:attrNameLst>
                                          <p:attrName>ppt_y</p:attrName>
                                        </p:attrNameLst>
                                      </p:cBhvr>
                                      <p:tavLst>
                                        <p:tav tm="0">
                                          <p:val>
                                            <p:strVal val="0-#ppt_h/2"/>
                                          </p:val>
                                        </p:tav>
                                        <p:tav tm="100000">
                                          <p:val>
                                            <p:strVal val="#ppt_y"/>
                                          </p:val>
                                        </p:tav>
                                      </p:tavLst>
                                    </p:anim>
                                  </p:childTnLst>
                                </p:cTn>
                              </p:par>
                              <p:par>
                                <p:cTn id="67" presetID="2" presetClass="entr" presetSubtype="1" fill="hold" grpId="1" nodeType="withEffect">
                                  <p:stCondLst>
                                    <p:cond delay="0"/>
                                  </p:stCondLst>
                                  <p:childTnLst>
                                    <p:set>
                                      <p:cBhvr>
                                        <p:cTn id="68" dur="1" fill="hold">
                                          <p:stCondLst>
                                            <p:cond delay="0"/>
                                          </p:stCondLst>
                                        </p:cTn>
                                        <p:tgtEl>
                                          <p:spTgt spid="21"/>
                                        </p:tgtEl>
                                        <p:attrNameLst>
                                          <p:attrName>style.visibility</p:attrName>
                                        </p:attrNameLst>
                                      </p:cBhvr>
                                      <p:to>
                                        <p:strVal val="visible"/>
                                      </p:to>
                                    </p:set>
                                    <p:anim calcmode="lin" valueType="num">
                                      <p:cBhvr additive="base">
                                        <p:cTn id="69" dur="500" fill="hold"/>
                                        <p:tgtEl>
                                          <p:spTgt spid="21"/>
                                        </p:tgtEl>
                                        <p:attrNameLst>
                                          <p:attrName>ppt_x</p:attrName>
                                        </p:attrNameLst>
                                      </p:cBhvr>
                                      <p:tavLst>
                                        <p:tav tm="0">
                                          <p:val>
                                            <p:strVal val="#ppt_x"/>
                                          </p:val>
                                        </p:tav>
                                        <p:tav tm="100000">
                                          <p:val>
                                            <p:strVal val="#ppt_x"/>
                                          </p:val>
                                        </p:tav>
                                      </p:tavLst>
                                    </p:anim>
                                    <p:anim calcmode="lin" valueType="num">
                                      <p:cBhvr additive="base">
                                        <p:cTn id="70" dur="500" fill="hold"/>
                                        <p:tgtEl>
                                          <p:spTgt spid="21"/>
                                        </p:tgtEl>
                                        <p:attrNameLst>
                                          <p:attrName>ppt_y</p:attrName>
                                        </p:attrNameLst>
                                      </p:cBhvr>
                                      <p:tavLst>
                                        <p:tav tm="0">
                                          <p:val>
                                            <p:strVal val="0-#ppt_h/2"/>
                                          </p:val>
                                        </p:tav>
                                        <p:tav tm="100000">
                                          <p:val>
                                            <p:strVal val="#ppt_y"/>
                                          </p:val>
                                        </p:tav>
                                      </p:tavLst>
                                    </p:anim>
                                  </p:childTnLst>
                                </p:cTn>
                              </p:par>
                              <p:par>
                                <p:cTn id="71" presetID="2" presetClass="entr" presetSubtype="1" fill="hold" grpId="1" nodeType="withEffect">
                                  <p:stCondLst>
                                    <p:cond delay="0"/>
                                  </p:stCondLst>
                                  <p:childTnLst>
                                    <p:set>
                                      <p:cBhvr>
                                        <p:cTn id="72" dur="1" fill="hold">
                                          <p:stCondLst>
                                            <p:cond delay="0"/>
                                          </p:stCondLst>
                                        </p:cTn>
                                        <p:tgtEl>
                                          <p:spTgt spid="22"/>
                                        </p:tgtEl>
                                        <p:attrNameLst>
                                          <p:attrName>style.visibility</p:attrName>
                                        </p:attrNameLst>
                                      </p:cBhvr>
                                      <p:to>
                                        <p:strVal val="visible"/>
                                      </p:to>
                                    </p:set>
                                    <p:anim calcmode="lin" valueType="num">
                                      <p:cBhvr additive="base">
                                        <p:cTn id="73" dur="500" fill="hold"/>
                                        <p:tgtEl>
                                          <p:spTgt spid="22"/>
                                        </p:tgtEl>
                                        <p:attrNameLst>
                                          <p:attrName>ppt_x</p:attrName>
                                        </p:attrNameLst>
                                      </p:cBhvr>
                                      <p:tavLst>
                                        <p:tav tm="0">
                                          <p:val>
                                            <p:strVal val="#ppt_x"/>
                                          </p:val>
                                        </p:tav>
                                        <p:tav tm="100000">
                                          <p:val>
                                            <p:strVal val="#ppt_x"/>
                                          </p:val>
                                        </p:tav>
                                      </p:tavLst>
                                    </p:anim>
                                    <p:anim calcmode="lin" valueType="num">
                                      <p:cBhvr additive="base">
                                        <p:cTn id="74" dur="500" fill="hold"/>
                                        <p:tgtEl>
                                          <p:spTgt spid="22"/>
                                        </p:tgtEl>
                                        <p:attrNameLst>
                                          <p:attrName>ppt_y</p:attrName>
                                        </p:attrNameLst>
                                      </p:cBhvr>
                                      <p:tavLst>
                                        <p:tav tm="0">
                                          <p:val>
                                            <p:strVal val="0-#ppt_h/2"/>
                                          </p:val>
                                        </p:tav>
                                        <p:tav tm="100000">
                                          <p:val>
                                            <p:strVal val="#ppt_y"/>
                                          </p:val>
                                        </p:tav>
                                      </p:tavLst>
                                    </p:anim>
                                  </p:childTnLst>
                                </p:cTn>
                              </p:par>
                              <p:par>
                                <p:cTn id="75" presetID="2" presetClass="entr" presetSubtype="1" fill="hold" grpId="1" nodeType="with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additive="base">
                                        <p:cTn id="77" dur="500" fill="hold"/>
                                        <p:tgtEl>
                                          <p:spTgt spid="23"/>
                                        </p:tgtEl>
                                        <p:attrNameLst>
                                          <p:attrName>ppt_x</p:attrName>
                                        </p:attrNameLst>
                                      </p:cBhvr>
                                      <p:tavLst>
                                        <p:tav tm="0">
                                          <p:val>
                                            <p:strVal val="#ppt_x"/>
                                          </p:val>
                                        </p:tav>
                                        <p:tav tm="100000">
                                          <p:val>
                                            <p:strVal val="#ppt_x"/>
                                          </p:val>
                                        </p:tav>
                                      </p:tavLst>
                                    </p:anim>
                                    <p:anim calcmode="lin" valueType="num">
                                      <p:cBhvr additive="base">
                                        <p:cTn id="78" dur="500" fill="hold"/>
                                        <p:tgtEl>
                                          <p:spTgt spid="23"/>
                                        </p:tgtEl>
                                        <p:attrNameLst>
                                          <p:attrName>ppt_y</p:attrName>
                                        </p:attrNameLst>
                                      </p:cBhvr>
                                      <p:tavLst>
                                        <p:tav tm="0">
                                          <p:val>
                                            <p:strVal val="0-#ppt_h/2"/>
                                          </p:val>
                                        </p:tav>
                                        <p:tav tm="100000">
                                          <p:val>
                                            <p:strVal val="#ppt_y"/>
                                          </p:val>
                                        </p:tav>
                                      </p:tavLst>
                                    </p:anim>
                                  </p:childTnLst>
                                </p:cTn>
                              </p:par>
                              <p:par>
                                <p:cTn id="79" presetID="2" presetClass="entr" presetSubtype="1" fill="hold" grpId="1" nodeType="withEffect">
                                  <p:stCondLst>
                                    <p:cond delay="0"/>
                                  </p:stCondLst>
                                  <p:childTnLst>
                                    <p:set>
                                      <p:cBhvr>
                                        <p:cTn id="80" dur="1" fill="hold">
                                          <p:stCondLst>
                                            <p:cond delay="0"/>
                                          </p:stCondLst>
                                        </p:cTn>
                                        <p:tgtEl>
                                          <p:spTgt spid="24"/>
                                        </p:tgtEl>
                                        <p:attrNameLst>
                                          <p:attrName>style.visibility</p:attrName>
                                        </p:attrNameLst>
                                      </p:cBhvr>
                                      <p:to>
                                        <p:strVal val="visible"/>
                                      </p:to>
                                    </p:set>
                                    <p:anim calcmode="lin" valueType="num">
                                      <p:cBhvr additive="base">
                                        <p:cTn id="81" dur="500" fill="hold"/>
                                        <p:tgtEl>
                                          <p:spTgt spid="24"/>
                                        </p:tgtEl>
                                        <p:attrNameLst>
                                          <p:attrName>ppt_x</p:attrName>
                                        </p:attrNameLst>
                                      </p:cBhvr>
                                      <p:tavLst>
                                        <p:tav tm="0">
                                          <p:val>
                                            <p:strVal val="#ppt_x"/>
                                          </p:val>
                                        </p:tav>
                                        <p:tav tm="100000">
                                          <p:val>
                                            <p:strVal val="#ppt_x"/>
                                          </p:val>
                                        </p:tav>
                                      </p:tavLst>
                                    </p:anim>
                                    <p:anim calcmode="lin" valueType="num">
                                      <p:cBhvr additive="base">
                                        <p:cTn id="82" dur="500" fill="hold"/>
                                        <p:tgtEl>
                                          <p:spTgt spid="24"/>
                                        </p:tgtEl>
                                        <p:attrNameLst>
                                          <p:attrName>ppt_y</p:attrName>
                                        </p:attrNameLst>
                                      </p:cBhvr>
                                      <p:tavLst>
                                        <p:tav tm="0">
                                          <p:val>
                                            <p:strVal val="0-#ppt_h/2"/>
                                          </p:val>
                                        </p:tav>
                                        <p:tav tm="100000">
                                          <p:val>
                                            <p:strVal val="#ppt_y"/>
                                          </p:val>
                                        </p:tav>
                                      </p:tavLst>
                                    </p:anim>
                                  </p:childTnLst>
                                </p:cTn>
                              </p:par>
                              <p:par>
                                <p:cTn id="83" presetID="2" presetClass="entr" presetSubtype="1" fill="hold" grpId="1" nodeType="withEffect">
                                  <p:stCondLst>
                                    <p:cond delay="0"/>
                                  </p:stCondLst>
                                  <p:childTnLst>
                                    <p:set>
                                      <p:cBhvr>
                                        <p:cTn id="84" dur="1" fill="hold">
                                          <p:stCondLst>
                                            <p:cond delay="0"/>
                                          </p:stCondLst>
                                        </p:cTn>
                                        <p:tgtEl>
                                          <p:spTgt spid="25"/>
                                        </p:tgtEl>
                                        <p:attrNameLst>
                                          <p:attrName>style.visibility</p:attrName>
                                        </p:attrNameLst>
                                      </p:cBhvr>
                                      <p:to>
                                        <p:strVal val="visible"/>
                                      </p:to>
                                    </p:set>
                                    <p:anim calcmode="lin" valueType="num">
                                      <p:cBhvr additive="base">
                                        <p:cTn id="85" dur="500" fill="hold"/>
                                        <p:tgtEl>
                                          <p:spTgt spid="25"/>
                                        </p:tgtEl>
                                        <p:attrNameLst>
                                          <p:attrName>ppt_x</p:attrName>
                                        </p:attrNameLst>
                                      </p:cBhvr>
                                      <p:tavLst>
                                        <p:tav tm="0">
                                          <p:val>
                                            <p:strVal val="#ppt_x"/>
                                          </p:val>
                                        </p:tav>
                                        <p:tav tm="100000">
                                          <p:val>
                                            <p:strVal val="#ppt_x"/>
                                          </p:val>
                                        </p:tav>
                                      </p:tavLst>
                                    </p:anim>
                                    <p:anim calcmode="lin" valueType="num">
                                      <p:cBhvr additive="base">
                                        <p:cTn id="86" dur="500" fill="hold"/>
                                        <p:tgtEl>
                                          <p:spTgt spid="25"/>
                                        </p:tgtEl>
                                        <p:attrNameLst>
                                          <p:attrName>ppt_y</p:attrName>
                                        </p:attrNameLst>
                                      </p:cBhvr>
                                      <p:tavLst>
                                        <p:tav tm="0">
                                          <p:val>
                                            <p:strVal val="0-#ppt_h/2"/>
                                          </p:val>
                                        </p:tav>
                                        <p:tav tm="100000">
                                          <p:val>
                                            <p:strVal val="#ppt_y"/>
                                          </p:val>
                                        </p:tav>
                                      </p:tavLst>
                                    </p:anim>
                                  </p:childTnLst>
                                </p:cTn>
                              </p:par>
                              <p:par>
                                <p:cTn id="87" presetID="2" presetClass="entr" presetSubtype="1" fill="hold" grpId="1" nodeType="withEffect">
                                  <p:stCondLst>
                                    <p:cond delay="0"/>
                                  </p:stCondLst>
                                  <p:childTnLst>
                                    <p:set>
                                      <p:cBhvr>
                                        <p:cTn id="88" dur="1" fill="hold">
                                          <p:stCondLst>
                                            <p:cond delay="0"/>
                                          </p:stCondLst>
                                        </p:cTn>
                                        <p:tgtEl>
                                          <p:spTgt spid="26"/>
                                        </p:tgtEl>
                                        <p:attrNameLst>
                                          <p:attrName>style.visibility</p:attrName>
                                        </p:attrNameLst>
                                      </p:cBhvr>
                                      <p:to>
                                        <p:strVal val="visible"/>
                                      </p:to>
                                    </p:set>
                                    <p:anim calcmode="lin" valueType="num">
                                      <p:cBhvr additive="base">
                                        <p:cTn id="89" dur="500" fill="hold"/>
                                        <p:tgtEl>
                                          <p:spTgt spid="26"/>
                                        </p:tgtEl>
                                        <p:attrNameLst>
                                          <p:attrName>ppt_x</p:attrName>
                                        </p:attrNameLst>
                                      </p:cBhvr>
                                      <p:tavLst>
                                        <p:tav tm="0">
                                          <p:val>
                                            <p:strVal val="#ppt_x"/>
                                          </p:val>
                                        </p:tav>
                                        <p:tav tm="100000">
                                          <p:val>
                                            <p:strVal val="#ppt_x"/>
                                          </p:val>
                                        </p:tav>
                                      </p:tavLst>
                                    </p:anim>
                                    <p:anim calcmode="lin" valueType="num">
                                      <p:cBhvr additive="base">
                                        <p:cTn id="90" dur="500" fill="hold"/>
                                        <p:tgtEl>
                                          <p:spTgt spid="26"/>
                                        </p:tgtEl>
                                        <p:attrNameLst>
                                          <p:attrName>ppt_y</p:attrName>
                                        </p:attrNameLst>
                                      </p:cBhvr>
                                      <p:tavLst>
                                        <p:tav tm="0">
                                          <p:val>
                                            <p:strVal val="0-#ppt_h/2"/>
                                          </p:val>
                                        </p:tav>
                                        <p:tav tm="100000">
                                          <p:val>
                                            <p:strVal val="#ppt_y"/>
                                          </p:val>
                                        </p:tav>
                                      </p:tavLst>
                                    </p:anim>
                                  </p:childTnLst>
                                </p:cTn>
                              </p:par>
                              <p:par>
                                <p:cTn id="91" presetID="2" presetClass="entr" presetSubtype="1" fill="hold" grpId="1" nodeType="withEffect">
                                  <p:stCondLst>
                                    <p:cond delay="0"/>
                                  </p:stCondLst>
                                  <p:childTnLst>
                                    <p:set>
                                      <p:cBhvr>
                                        <p:cTn id="92" dur="1" fill="hold">
                                          <p:stCondLst>
                                            <p:cond delay="0"/>
                                          </p:stCondLst>
                                        </p:cTn>
                                        <p:tgtEl>
                                          <p:spTgt spid="27"/>
                                        </p:tgtEl>
                                        <p:attrNameLst>
                                          <p:attrName>style.visibility</p:attrName>
                                        </p:attrNameLst>
                                      </p:cBhvr>
                                      <p:to>
                                        <p:strVal val="visible"/>
                                      </p:to>
                                    </p:set>
                                    <p:anim calcmode="lin" valueType="num">
                                      <p:cBhvr additive="base">
                                        <p:cTn id="93" dur="500" fill="hold"/>
                                        <p:tgtEl>
                                          <p:spTgt spid="27"/>
                                        </p:tgtEl>
                                        <p:attrNameLst>
                                          <p:attrName>ppt_x</p:attrName>
                                        </p:attrNameLst>
                                      </p:cBhvr>
                                      <p:tavLst>
                                        <p:tav tm="0">
                                          <p:val>
                                            <p:strVal val="#ppt_x"/>
                                          </p:val>
                                        </p:tav>
                                        <p:tav tm="100000">
                                          <p:val>
                                            <p:strVal val="#ppt_x"/>
                                          </p:val>
                                        </p:tav>
                                      </p:tavLst>
                                    </p:anim>
                                    <p:anim calcmode="lin" valueType="num">
                                      <p:cBhvr additive="base">
                                        <p:cTn id="94" dur="500" fill="hold"/>
                                        <p:tgtEl>
                                          <p:spTgt spid="27"/>
                                        </p:tgtEl>
                                        <p:attrNameLst>
                                          <p:attrName>ppt_y</p:attrName>
                                        </p:attrNameLst>
                                      </p:cBhvr>
                                      <p:tavLst>
                                        <p:tav tm="0">
                                          <p:val>
                                            <p:strVal val="0-#ppt_h/2"/>
                                          </p:val>
                                        </p:tav>
                                        <p:tav tm="100000">
                                          <p:val>
                                            <p:strVal val="#ppt_y"/>
                                          </p:val>
                                        </p:tav>
                                      </p:tavLst>
                                    </p:anim>
                                  </p:childTnLst>
                                </p:cTn>
                              </p:par>
                              <p:par>
                                <p:cTn id="95" presetID="2" presetClass="entr" presetSubtype="1" fill="hold" grpId="1" nodeType="withEffect">
                                  <p:stCondLst>
                                    <p:cond delay="0"/>
                                  </p:stCondLst>
                                  <p:childTnLst>
                                    <p:set>
                                      <p:cBhvr>
                                        <p:cTn id="96" dur="1" fill="hold">
                                          <p:stCondLst>
                                            <p:cond delay="0"/>
                                          </p:stCondLst>
                                        </p:cTn>
                                        <p:tgtEl>
                                          <p:spTgt spid="29"/>
                                        </p:tgtEl>
                                        <p:attrNameLst>
                                          <p:attrName>style.visibility</p:attrName>
                                        </p:attrNameLst>
                                      </p:cBhvr>
                                      <p:to>
                                        <p:strVal val="visible"/>
                                      </p:to>
                                    </p:set>
                                    <p:anim calcmode="lin" valueType="num">
                                      <p:cBhvr additive="base">
                                        <p:cTn id="97" dur="500" fill="hold"/>
                                        <p:tgtEl>
                                          <p:spTgt spid="29"/>
                                        </p:tgtEl>
                                        <p:attrNameLst>
                                          <p:attrName>ppt_x</p:attrName>
                                        </p:attrNameLst>
                                      </p:cBhvr>
                                      <p:tavLst>
                                        <p:tav tm="0">
                                          <p:val>
                                            <p:strVal val="#ppt_x"/>
                                          </p:val>
                                        </p:tav>
                                        <p:tav tm="100000">
                                          <p:val>
                                            <p:strVal val="#ppt_x"/>
                                          </p:val>
                                        </p:tav>
                                      </p:tavLst>
                                    </p:anim>
                                    <p:anim calcmode="lin" valueType="num">
                                      <p:cBhvr additive="base">
                                        <p:cTn id="98" dur="500" fill="hold"/>
                                        <p:tgtEl>
                                          <p:spTgt spid="29"/>
                                        </p:tgtEl>
                                        <p:attrNameLst>
                                          <p:attrName>ppt_y</p:attrName>
                                        </p:attrNameLst>
                                      </p:cBhvr>
                                      <p:tavLst>
                                        <p:tav tm="0">
                                          <p:val>
                                            <p:strVal val="0-#ppt_h/2"/>
                                          </p:val>
                                        </p:tav>
                                        <p:tav tm="100000">
                                          <p:val>
                                            <p:strVal val="#ppt_y"/>
                                          </p:val>
                                        </p:tav>
                                      </p:tavLst>
                                    </p:anim>
                                  </p:childTnLst>
                                </p:cTn>
                              </p:par>
                              <p:par>
                                <p:cTn id="99" presetID="2" presetClass="entr" presetSubtype="1" fill="hold" grpId="1" nodeType="withEffect">
                                  <p:stCondLst>
                                    <p:cond delay="0"/>
                                  </p:stCondLst>
                                  <p:childTnLst>
                                    <p:set>
                                      <p:cBhvr>
                                        <p:cTn id="100" dur="1" fill="hold">
                                          <p:stCondLst>
                                            <p:cond delay="0"/>
                                          </p:stCondLst>
                                        </p:cTn>
                                        <p:tgtEl>
                                          <p:spTgt spid="30"/>
                                        </p:tgtEl>
                                        <p:attrNameLst>
                                          <p:attrName>style.visibility</p:attrName>
                                        </p:attrNameLst>
                                      </p:cBhvr>
                                      <p:to>
                                        <p:strVal val="visible"/>
                                      </p:to>
                                    </p:set>
                                    <p:anim calcmode="lin" valueType="num">
                                      <p:cBhvr additive="base">
                                        <p:cTn id="101" dur="500" fill="hold"/>
                                        <p:tgtEl>
                                          <p:spTgt spid="30"/>
                                        </p:tgtEl>
                                        <p:attrNameLst>
                                          <p:attrName>ppt_x</p:attrName>
                                        </p:attrNameLst>
                                      </p:cBhvr>
                                      <p:tavLst>
                                        <p:tav tm="0">
                                          <p:val>
                                            <p:strVal val="#ppt_x"/>
                                          </p:val>
                                        </p:tav>
                                        <p:tav tm="100000">
                                          <p:val>
                                            <p:strVal val="#ppt_x"/>
                                          </p:val>
                                        </p:tav>
                                      </p:tavLst>
                                    </p:anim>
                                    <p:anim calcmode="lin" valueType="num">
                                      <p:cBhvr additive="base">
                                        <p:cTn id="102" dur="500" fill="hold"/>
                                        <p:tgtEl>
                                          <p:spTgt spid="30"/>
                                        </p:tgtEl>
                                        <p:attrNameLst>
                                          <p:attrName>ppt_y</p:attrName>
                                        </p:attrNameLst>
                                      </p:cBhvr>
                                      <p:tavLst>
                                        <p:tav tm="0">
                                          <p:val>
                                            <p:strVal val="0-#ppt_h/2"/>
                                          </p:val>
                                        </p:tav>
                                        <p:tav tm="100000">
                                          <p:val>
                                            <p:strVal val="#ppt_y"/>
                                          </p:val>
                                        </p:tav>
                                      </p:tavLst>
                                    </p:anim>
                                  </p:childTnLst>
                                </p:cTn>
                              </p:par>
                              <p:par>
                                <p:cTn id="103" presetID="2" presetClass="entr" presetSubtype="1" fill="hold" grpId="1" nodeType="withEffect">
                                  <p:stCondLst>
                                    <p:cond delay="0"/>
                                  </p:stCondLst>
                                  <p:childTnLst>
                                    <p:set>
                                      <p:cBhvr>
                                        <p:cTn id="104" dur="1" fill="hold">
                                          <p:stCondLst>
                                            <p:cond delay="0"/>
                                          </p:stCondLst>
                                        </p:cTn>
                                        <p:tgtEl>
                                          <p:spTgt spid="31"/>
                                        </p:tgtEl>
                                        <p:attrNameLst>
                                          <p:attrName>style.visibility</p:attrName>
                                        </p:attrNameLst>
                                      </p:cBhvr>
                                      <p:to>
                                        <p:strVal val="visible"/>
                                      </p:to>
                                    </p:set>
                                    <p:anim calcmode="lin" valueType="num">
                                      <p:cBhvr additive="base">
                                        <p:cTn id="105" dur="500" fill="hold"/>
                                        <p:tgtEl>
                                          <p:spTgt spid="31"/>
                                        </p:tgtEl>
                                        <p:attrNameLst>
                                          <p:attrName>ppt_x</p:attrName>
                                        </p:attrNameLst>
                                      </p:cBhvr>
                                      <p:tavLst>
                                        <p:tav tm="0">
                                          <p:val>
                                            <p:strVal val="#ppt_x"/>
                                          </p:val>
                                        </p:tav>
                                        <p:tav tm="100000">
                                          <p:val>
                                            <p:strVal val="#ppt_x"/>
                                          </p:val>
                                        </p:tav>
                                      </p:tavLst>
                                    </p:anim>
                                    <p:anim calcmode="lin" valueType="num">
                                      <p:cBhvr additive="base">
                                        <p:cTn id="106" dur="500" fill="hold"/>
                                        <p:tgtEl>
                                          <p:spTgt spid="31"/>
                                        </p:tgtEl>
                                        <p:attrNameLst>
                                          <p:attrName>ppt_y</p:attrName>
                                        </p:attrNameLst>
                                      </p:cBhvr>
                                      <p:tavLst>
                                        <p:tav tm="0">
                                          <p:val>
                                            <p:strVal val="0-#ppt_h/2"/>
                                          </p:val>
                                        </p:tav>
                                        <p:tav tm="100000">
                                          <p:val>
                                            <p:strVal val="#ppt_y"/>
                                          </p:val>
                                        </p:tav>
                                      </p:tavLst>
                                    </p:anim>
                                  </p:childTnLst>
                                </p:cTn>
                              </p:par>
                              <p:par>
                                <p:cTn id="107" presetID="2" presetClass="entr" presetSubtype="1" fill="hold" grpId="1" nodeType="withEffect">
                                  <p:stCondLst>
                                    <p:cond delay="0"/>
                                  </p:stCondLst>
                                  <p:childTnLst>
                                    <p:set>
                                      <p:cBhvr>
                                        <p:cTn id="108" dur="1" fill="hold">
                                          <p:stCondLst>
                                            <p:cond delay="0"/>
                                          </p:stCondLst>
                                        </p:cTn>
                                        <p:tgtEl>
                                          <p:spTgt spid="32"/>
                                        </p:tgtEl>
                                        <p:attrNameLst>
                                          <p:attrName>style.visibility</p:attrName>
                                        </p:attrNameLst>
                                      </p:cBhvr>
                                      <p:to>
                                        <p:strVal val="visible"/>
                                      </p:to>
                                    </p:set>
                                    <p:anim calcmode="lin" valueType="num">
                                      <p:cBhvr additive="base">
                                        <p:cTn id="109" dur="500" fill="hold"/>
                                        <p:tgtEl>
                                          <p:spTgt spid="32"/>
                                        </p:tgtEl>
                                        <p:attrNameLst>
                                          <p:attrName>ppt_x</p:attrName>
                                        </p:attrNameLst>
                                      </p:cBhvr>
                                      <p:tavLst>
                                        <p:tav tm="0">
                                          <p:val>
                                            <p:strVal val="#ppt_x"/>
                                          </p:val>
                                        </p:tav>
                                        <p:tav tm="100000">
                                          <p:val>
                                            <p:strVal val="#ppt_x"/>
                                          </p:val>
                                        </p:tav>
                                      </p:tavLst>
                                    </p:anim>
                                    <p:anim calcmode="lin" valueType="num">
                                      <p:cBhvr additive="base">
                                        <p:cTn id="110" dur="500" fill="hold"/>
                                        <p:tgtEl>
                                          <p:spTgt spid="32"/>
                                        </p:tgtEl>
                                        <p:attrNameLst>
                                          <p:attrName>ppt_y</p:attrName>
                                        </p:attrNameLst>
                                      </p:cBhvr>
                                      <p:tavLst>
                                        <p:tav tm="0">
                                          <p:val>
                                            <p:strVal val="0-#ppt_h/2"/>
                                          </p:val>
                                        </p:tav>
                                        <p:tav tm="100000">
                                          <p:val>
                                            <p:strVal val="#ppt_y"/>
                                          </p:val>
                                        </p:tav>
                                      </p:tavLst>
                                    </p:anim>
                                  </p:childTnLst>
                                </p:cTn>
                              </p:par>
                              <p:par>
                                <p:cTn id="111" presetID="2" presetClass="entr" presetSubtype="1" fill="hold" grpId="1" nodeType="withEffect">
                                  <p:stCondLst>
                                    <p:cond delay="0"/>
                                  </p:stCondLst>
                                  <p:childTnLst>
                                    <p:set>
                                      <p:cBhvr>
                                        <p:cTn id="112" dur="1" fill="hold">
                                          <p:stCondLst>
                                            <p:cond delay="0"/>
                                          </p:stCondLst>
                                        </p:cTn>
                                        <p:tgtEl>
                                          <p:spTgt spid="33"/>
                                        </p:tgtEl>
                                        <p:attrNameLst>
                                          <p:attrName>style.visibility</p:attrName>
                                        </p:attrNameLst>
                                      </p:cBhvr>
                                      <p:to>
                                        <p:strVal val="visible"/>
                                      </p:to>
                                    </p:set>
                                    <p:anim calcmode="lin" valueType="num">
                                      <p:cBhvr additive="base">
                                        <p:cTn id="113" dur="500" fill="hold"/>
                                        <p:tgtEl>
                                          <p:spTgt spid="33"/>
                                        </p:tgtEl>
                                        <p:attrNameLst>
                                          <p:attrName>ppt_x</p:attrName>
                                        </p:attrNameLst>
                                      </p:cBhvr>
                                      <p:tavLst>
                                        <p:tav tm="0">
                                          <p:val>
                                            <p:strVal val="#ppt_x"/>
                                          </p:val>
                                        </p:tav>
                                        <p:tav tm="100000">
                                          <p:val>
                                            <p:strVal val="#ppt_x"/>
                                          </p:val>
                                        </p:tav>
                                      </p:tavLst>
                                    </p:anim>
                                    <p:anim calcmode="lin" valueType="num">
                                      <p:cBhvr additive="base">
                                        <p:cTn id="114" dur="500" fill="hold"/>
                                        <p:tgtEl>
                                          <p:spTgt spid="33"/>
                                        </p:tgtEl>
                                        <p:attrNameLst>
                                          <p:attrName>ppt_y</p:attrName>
                                        </p:attrNameLst>
                                      </p:cBhvr>
                                      <p:tavLst>
                                        <p:tav tm="0">
                                          <p:val>
                                            <p:strVal val="0-#ppt_h/2"/>
                                          </p:val>
                                        </p:tav>
                                        <p:tav tm="100000">
                                          <p:val>
                                            <p:strVal val="#ppt_y"/>
                                          </p:val>
                                        </p:tav>
                                      </p:tavLst>
                                    </p:anim>
                                  </p:childTnLst>
                                </p:cTn>
                              </p:par>
                              <p:par>
                                <p:cTn id="115" presetID="2" presetClass="entr" presetSubtype="1" fill="hold" grpId="0" nodeType="withEffect">
                                  <p:stCondLst>
                                    <p:cond delay="0"/>
                                  </p:stCondLst>
                                  <p:childTnLst>
                                    <p:set>
                                      <p:cBhvr>
                                        <p:cTn id="116" dur="1" fill="hold">
                                          <p:stCondLst>
                                            <p:cond delay="0"/>
                                          </p:stCondLst>
                                        </p:cTn>
                                        <p:tgtEl>
                                          <p:spTgt spid="2"/>
                                        </p:tgtEl>
                                        <p:attrNameLst>
                                          <p:attrName>style.visibility</p:attrName>
                                        </p:attrNameLst>
                                      </p:cBhvr>
                                      <p:to>
                                        <p:strVal val="visible"/>
                                      </p:to>
                                    </p:set>
                                    <p:anim calcmode="lin" valueType="num">
                                      <p:cBhvr additive="base">
                                        <p:cTn id="117" dur="500" fill="hold"/>
                                        <p:tgtEl>
                                          <p:spTgt spid="2"/>
                                        </p:tgtEl>
                                        <p:attrNameLst>
                                          <p:attrName>ppt_x</p:attrName>
                                        </p:attrNameLst>
                                      </p:cBhvr>
                                      <p:tavLst>
                                        <p:tav tm="0">
                                          <p:val>
                                            <p:strVal val="#ppt_x"/>
                                          </p:val>
                                        </p:tav>
                                        <p:tav tm="100000">
                                          <p:val>
                                            <p:strVal val="#ppt_x"/>
                                          </p:val>
                                        </p:tav>
                                      </p:tavLst>
                                    </p:anim>
                                    <p:anim calcmode="lin" valueType="num">
                                      <p:cBhvr additive="base">
                                        <p:cTn id="11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1" grpId="0" animBg="1"/>
      <p:bldP spid="13" grpId="0" animBg="1"/>
      <p:bldP spid="14" grpId="0" animBg="1"/>
      <p:bldP spid="15" grpId="0" animBg="1"/>
      <p:bldP spid="16" grpId="0" animBg="1"/>
      <p:bldP spid="17" grpId="0" animBg="1"/>
      <p:bldP spid="19" grpId="1" animBg="1"/>
      <p:bldP spid="21" grpId="1" animBg="1"/>
      <p:bldP spid="22" grpId="1" animBg="1"/>
      <p:bldP spid="23" grpId="1" animBg="1"/>
      <p:bldP spid="24" grpId="1" animBg="1"/>
      <p:bldP spid="25" grpId="1" animBg="1"/>
      <p:bldP spid="26" grpId="1" animBg="1"/>
      <p:bldP spid="27" grpId="1"/>
      <p:bldP spid="28" grpId="0"/>
      <p:bldP spid="29" grpId="1"/>
      <p:bldP spid="30" grpId="1"/>
      <p:bldP spid="31" grpId="1"/>
      <p:bldP spid="32" grpId="1"/>
      <p:bldP spid="33" grpId="1"/>
      <p:bldP spid="34" grpId="0"/>
      <p:bldP spid="35" grpId="0"/>
      <p:bldP spid="36" grpId="0"/>
      <p:bldP spid="37" grpId="0"/>
      <p:bldP spid="38"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C9B3B0-E552-5143-8371-479C29D0F9BA}"/>
              </a:ext>
            </a:extLst>
          </p:cNvPr>
          <p:cNvSpPr>
            <a:spLocks noGrp="1"/>
          </p:cNvSpPr>
          <p:nvPr>
            <p:ph type="title"/>
          </p:nvPr>
        </p:nvSpPr>
        <p:spPr>
          <a:xfrm>
            <a:off x="838200" y="365125"/>
            <a:ext cx="10515600" cy="831663"/>
          </a:xfrm>
        </p:spPr>
        <p:txBody>
          <a:bodyPr>
            <a:normAutofit/>
          </a:bodyPr>
          <a:lstStyle/>
          <a:p>
            <a:pPr algn="ctr"/>
            <a:r>
              <a:rPr lang="en-US" sz="3200" b="1" dirty="0">
                <a:solidFill>
                  <a:srgbClr val="B93128"/>
                </a:solidFill>
              </a:rPr>
              <a:t>ORIGAMI GRIPPER</a:t>
            </a:r>
          </a:p>
        </p:txBody>
      </p:sp>
      <p:pic>
        <p:nvPicPr>
          <p:cNvPr id="4" name="speedstraw.mp4">
            <a:hlinkClick r:id="" action="ppaction://media"/>
            <a:extLst>
              <a:ext uri="{FF2B5EF4-FFF2-40B4-BE49-F238E27FC236}">
                <a16:creationId xmlns:a16="http://schemas.microsoft.com/office/drawing/2014/main" xmlns="" id="{A3C67E5F-659C-6349-A47E-813C438B8FB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13062" y="1208363"/>
            <a:ext cx="9365876" cy="5268305"/>
          </a:xfrm>
          <a:prstGeom prst="rect">
            <a:avLst/>
          </a:prstGeom>
        </p:spPr>
      </p:pic>
    </p:spTree>
    <p:extLst>
      <p:ext uri="{BB962C8B-B14F-4D97-AF65-F5344CB8AC3E}">
        <p14:creationId xmlns:p14="http://schemas.microsoft.com/office/powerpoint/2010/main" val="96401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9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CF922CB2-377F-E140-B95F-7542F50509CA}"/>
              </a:ext>
            </a:extLst>
          </p:cNvPr>
          <p:cNvSpPr/>
          <p:nvPr/>
        </p:nvSpPr>
        <p:spPr>
          <a:xfrm>
            <a:off x="-758757" y="1425194"/>
            <a:ext cx="6804610" cy="1404768"/>
          </a:xfrm>
          <a:prstGeom prst="rect">
            <a:avLst/>
          </a:prstGeom>
          <a:solidFill>
            <a:srgbClr val="C241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71170A16-A02E-4A4E-9577-2A277F4C0535}"/>
              </a:ext>
            </a:extLst>
          </p:cNvPr>
          <p:cNvSpPr>
            <a:spLocks noGrp="1"/>
          </p:cNvSpPr>
          <p:nvPr>
            <p:ph type="title"/>
          </p:nvPr>
        </p:nvSpPr>
        <p:spPr>
          <a:xfrm>
            <a:off x="962032" y="2922225"/>
            <a:ext cx="3604915" cy="1151871"/>
          </a:xfrm>
        </p:spPr>
        <p:txBody>
          <a:bodyPr>
            <a:noAutofit/>
          </a:bodyPr>
          <a:lstStyle/>
          <a:p>
            <a:r>
              <a:rPr lang="en-US" sz="2800" b="1" dirty="0" smtClean="0">
                <a:solidFill>
                  <a:srgbClr val="C00000"/>
                </a:solidFill>
              </a:rPr>
              <a:t>Harvesting &amp; Packing  </a:t>
            </a:r>
            <a:br>
              <a:rPr lang="en-US" sz="2800" b="1" dirty="0" smtClean="0">
                <a:solidFill>
                  <a:srgbClr val="C00000"/>
                </a:solidFill>
              </a:rPr>
            </a:br>
            <a:r>
              <a:rPr lang="en-US" sz="2000" b="1" dirty="0" smtClean="0">
                <a:latin typeface="Helvetica Neue" charset="0"/>
                <a:ea typeface="Helvetica Neue" charset="0"/>
                <a:cs typeface="Helvetica Neue" charset="0"/>
              </a:rPr>
              <a:t>per person </a:t>
            </a:r>
            <a:endParaRPr lang="en-US" sz="2800" b="1" dirty="0">
              <a:latin typeface="Helvetica Neue" charset="0"/>
              <a:ea typeface="Helvetica Neue" charset="0"/>
              <a:cs typeface="Helvetica Neue" charset="0"/>
            </a:endParaRPr>
          </a:p>
        </p:txBody>
      </p:sp>
      <p:sp>
        <p:nvSpPr>
          <p:cNvPr id="10" name="TextBox 9">
            <a:extLst>
              <a:ext uri="{FF2B5EF4-FFF2-40B4-BE49-F238E27FC236}">
                <a16:creationId xmlns:a16="http://schemas.microsoft.com/office/drawing/2014/main" xmlns="" id="{02D13C8E-492B-3643-8CC7-3F75798DC480}"/>
              </a:ext>
            </a:extLst>
          </p:cNvPr>
          <p:cNvSpPr txBox="1"/>
          <p:nvPr/>
        </p:nvSpPr>
        <p:spPr>
          <a:xfrm>
            <a:off x="6969287" y="4398121"/>
            <a:ext cx="4166073" cy="769441"/>
          </a:xfrm>
          <a:prstGeom prst="rect">
            <a:avLst/>
          </a:prstGeom>
          <a:solidFill>
            <a:srgbClr val="91A631"/>
          </a:solidFill>
          <a:effectLst>
            <a:reflection stA="45000" endPos="72000" dist="50800" dir="5400000" sy="-100000" algn="bl" rotWithShape="0"/>
          </a:effectLst>
        </p:spPr>
        <p:txBody>
          <a:bodyPr wrap="square" rtlCol="0">
            <a:spAutoFit/>
          </a:bodyPr>
          <a:lstStyle/>
          <a:p>
            <a:r>
              <a:rPr lang="en-US" sz="4000" dirty="0">
                <a:solidFill>
                  <a:schemeClr val="bg1"/>
                </a:solidFill>
                <a:latin typeface="Helvetica Neue Thin" charset="0"/>
                <a:ea typeface="Helvetica Neue Thin" charset="0"/>
                <a:cs typeface="Helvetica Neue Thin" charset="0"/>
              </a:rPr>
              <a:t>100 Kg /  </a:t>
            </a:r>
            <a:r>
              <a:rPr lang="en-US" sz="4400" dirty="0">
                <a:solidFill>
                  <a:schemeClr val="bg1"/>
                </a:solidFill>
                <a:latin typeface="Helvetica Neue Thin" charset="0"/>
                <a:ea typeface="Helvetica Neue Thin" charset="0"/>
                <a:cs typeface="Helvetica Neue Thin" charset="0"/>
              </a:rPr>
              <a:t>1 </a:t>
            </a:r>
            <a:r>
              <a:rPr lang="en-US" sz="4000" dirty="0">
                <a:solidFill>
                  <a:schemeClr val="bg1"/>
                </a:solidFill>
                <a:latin typeface="Helvetica Neue Thin" charset="0"/>
                <a:ea typeface="Helvetica Neue Thin" charset="0"/>
                <a:cs typeface="Helvetica Neue Thin" charset="0"/>
              </a:rPr>
              <a:t>hour </a:t>
            </a:r>
          </a:p>
        </p:txBody>
      </p:sp>
      <p:sp>
        <p:nvSpPr>
          <p:cNvPr id="6" name="Rectangle 5">
            <a:extLst>
              <a:ext uri="{FF2B5EF4-FFF2-40B4-BE49-F238E27FC236}">
                <a16:creationId xmlns:a16="http://schemas.microsoft.com/office/drawing/2014/main" xmlns="" id="{CA184049-EBC7-0642-B75F-0D99D190AE86}"/>
              </a:ext>
            </a:extLst>
          </p:cNvPr>
          <p:cNvSpPr/>
          <p:nvPr/>
        </p:nvSpPr>
        <p:spPr>
          <a:xfrm>
            <a:off x="6045853" y="1425194"/>
            <a:ext cx="6265827" cy="1404768"/>
          </a:xfrm>
          <a:prstGeom prst="rect">
            <a:avLst/>
          </a:prstGeom>
          <a:solidFill>
            <a:srgbClr val="91A6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person, indoor, orange, woman&#10;&#10;Description generated with very high confidence">
            <a:extLst>
              <a:ext uri="{FF2B5EF4-FFF2-40B4-BE49-F238E27FC236}">
                <a16:creationId xmlns:a16="http://schemas.microsoft.com/office/drawing/2014/main" xmlns="" id="{D1377F3E-8969-4EFE-B057-2D7671422754}"/>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36728" r="15872"/>
          <a:stretch/>
        </p:blipFill>
        <p:spPr>
          <a:xfrm>
            <a:off x="836987" y="586451"/>
            <a:ext cx="1927503" cy="1927503"/>
          </a:xfrm>
          <a:prstGeom prst="ellipse">
            <a:avLst/>
          </a:prstGeom>
          <a:ln>
            <a:noFill/>
          </a:ln>
          <a:effectLst>
            <a:softEdge rad="0"/>
          </a:effectLst>
        </p:spPr>
      </p:pic>
      <p:sp>
        <p:nvSpPr>
          <p:cNvPr id="9" name="TextBox 8">
            <a:extLst>
              <a:ext uri="{FF2B5EF4-FFF2-40B4-BE49-F238E27FC236}">
                <a16:creationId xmlns:a16="http://schemas.microsoft.com/office/drawing/2014/main" xmlns="" id="{80B004F5-5C71-9E44-99C1-55BD7F3D5270}"/>
              </a:ext>
            </a:extLst>
          </p:cNvPr>
          <p:cNvSpPr txBox="1"/>
          <p:nvPr/>
        </p:nvSpPr>
        <p:spPr>
          <a:xfrm>
            <a:off x="1254365" y="4482223"/>
            <a:ext cx="3397176" cy="646331"/>
          </a:xfrm>
          <a:prstGeom prst="rect">
            <a:avLst/>
          </a:prstGeom>
          <a:noFill/>
        </p:spPr>
        <p:txBody>
          <a:bodyPr wrap="square" rtlCol="0">
            <a:spAutoFit/>
          </a:bodyPr>
          <a:lstStyle/>
          <a:p>
            <a:r>
              <a:rPr lang="en-US" sz="3600" dirty="0" smtClean="0">
                <a:latin typeface="Helvetica Neue Thin" charset="0"/>
                <a:ea typeface="Helvetica Neue Thin" charset="0"/>
                <a:cs typeface="Helvetica Neue Thin" charset="0"/>
              </a:rPr>
              <a:t>45</a:t>
            </a:r>
            <a:r>
              <a:rPr lang="en-US" sz="3600" dirty="0">
                <a:latin typeface="Helvetica Neue Thin" charset="0"/>
                <a:ea typeface="Helvetica Neue Thin" charset="0"/>
                <a:cs typeface="Helvetica Neue Thin" charset="0"/>
              </a:rPr>
              <a:t> Kg </a:t>
            </a:r>
            <a:r>
              <a:rPr lang="en-US" sz="3600" dirty="0" smtClean="0">
                <a:latin typeface="Helvetica Neue Thin" charset="0"/>
                <a:ea typeface="Helvetica Neue Thin" charset="0"/>
                <a:cs typeface="Helvetica Neue Thin" charset="0"/>
              </a:rPr>
              <a:t>/1 </a:t>
            </a:r>
            <a:r>
              <a:rPr lang="en-US" sz="3600" dirty="0">
                <a:latin typeface="Helvetica Neue Thin" charset="0"/>
                <a:ea typeface="Helvetica Neue Thin" charset="0"/>
                <a:cs typeface="Helvetica Neue Thin" charset="0"/>
              </a:rPr>
              <a:t>hour </a:t>
            </a:r>
            <a:r>
              <a:rPr lang="en-US" sz="3600" dirty="0" smtClean="0">
                <a:latin typeface="Helvetica Neue Thin" charset="0"/>
                <a:ea typeface="Helvetica Neue Thin" charset="0"/>
                <a:cs typeface="Helvetica Neue Thin" charset="0"/>
              </a:rPr>
              <a:t> </a:t>
            </a:r>
            <a:endParaRPr lang="en-US" sz="3600" dirty="0">
              <a:latin typeface="Helvetica Neue Thin" charset="0"/>
              <a:ea typeface="Helvetica Neue Thin" charset="0"/>
              <a:cs typeface="Helvetica Neue Thin" charset="0"/>
            </a:endParaRPr>
          </a:p>
        </p:txBody>
      </p:sp>
      <p:sp>
        <p:nvSpPr>
          <p:cNvPr id="11" name="Title 1">
            <a:extLst>
              <a:ext uri="{FF2B5EF4-FFF2-40B4-BE49-F238E27FC236}">
                <a16:creationId xmlns:a16="http://schemas.microsoft.com/office/drawing/2014/main" xmlns="" id="{CE68775E-8C60-8844-86F9-D9DCD7D6675C}"/>
              </a:ext>
            </a:extLst>
          </p:cNvPr>
          <p:cNvSpPr txBox="1">
            <a:spLocks/>
          </p:cNvSpPr>
          <p:nvPr/>
        </p:nvSpPr>
        <p:spPr>
          <a:xfrm>
            <a:off x="6476077" y="3069374"/>
            <a:ext cx="3548980" cy="8601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smtClean="0">
                <a:solidFill>
                  <a:srgbClr val="939B44"/>
                </a:solidFill>
              </a:rPr>
              <a:t>Harvesting &amp; Packing </a:t>
            </a:r>
          </a:p>
          <a:p>
            <a:r>
              <a:rPr lang="en-US" sz="2000" b="1" dirty="0" smtClean="0">
                <a:latin typeface="Helvetica Neue" charset="0"/>
                <a:ea typeface="Helvetica Neue" charset="0"/>
                <a:cs typeface="Helvetica Neue" charset="0"/>
              </a:rPr>
              <a:t>per robot </a:t>
            </a:r>
            <a:endParaRPr lang="en-US" sz="2000" b="1" dirty="0">
              <a:latin typeface="Helvetica Neue" charset="0"/>
              <a:ea typeface="Helvetica Neue" charset="0"/>
              <a:cs typeface="Helvetica Neue" charset="0"/>
            </a:endParaRPr>
          </a:p>
        </p:txBody>
      </p:sp>
      <p:sp>
        <p:nvSpPr>
          <p:cNvPr id="13" name="Title 1">
            <a:extLst>
              <a:ext uri="{FF2B5EF4-FFF2-40B4-BE49-F238E27FC236}">
                <a16:creationId xmlns:a16="http://schemas.microsoft.com/office/drawing/2014/main" xmlns="" id="{47ACB4A1-14AE-6E49-AA2A-1E21A32466A8}"/>
              </a:ext>
            </a:extLst>
          </p:cNvPr>
          <p:cNvSpPr txBox="1">
            <a:spLocks/>
          </p:cNvSpPr>
          <p:nvPr/>
        </p:nvSpPr>
        <p:spPr>
          <a:xfrm>
            <a:off x="1075765" y="4103776"/>
            <a:ext cx="2182996" cy="11518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b="1" dirty="0">
              <a:solidFill>
                <a:srgbClr val="939B44"/>
              </a:solidFill>
              <a:latin typeface="+mn-lt"/>
            </a:endParaRPr>
          </a:p>
        </p:txBody>
      </p:sp>
      <p:sp>
        <p:nvSpPr>
          <p:cNvPr id="14" name="TextBox 13">
            <a:extLst>
              <a:ext uri="{FF2B5EF4-FFF2-40B4-BE49-F238E27FC236}">
                <a16:creationId xmlns:a16="http://schemas.microsoft.com/office/drawing/2014/main" xmlns="" id="{634886C6-E167-904B-98DB-C086FE7CDA6E}"/>
              </a:ext>
            </a:extLst>
          </p:cNvPr>
          <p:cNvSpPr txBox="1"/>
          <p:nvPr/>
        </p:nvSpPr>
        <p:spPr>
          <a:xfrm>
            <a:off x="2829686" y="1831732"/>
            <a:ext cx="2803387" cy="523220"/>
          </a:xfrm>
          <a:prstGeom prst="rect">
            <a:avLst/>
          </a:prstGeom>
          <a:noFill/>
        </p:spPr>
        <p:txBody>
          <a:bodyPr wrap="square" rtlCol="0">
            <a:spAutoFit/>
          </a:bodyPr>
          <a:lstStyle/>
          <a:p>
            <a:r>
              <a:rPr lang="en-US" sz="2800" dirty="0">
                <a:solidFill>
                  <a:schemeClr val="bg1"/>
                </a:solidFill>
                <a:latin typeface="Helvetica Neue Light" charset="0"/>
                <a:ea typeface="Helvetica Neue Light" charset="0"/>
                <a:cs typeface="Helvetica Neue Light" charset="0"/>
              </a:rPr>
              <a:t>Manually Picked</a:t>
            </a:r>
          </a:p>
        </p:txBody>
      </p:sp>
      <p:sp>
        <p:nvSpPr>
          <p:cNvPr id="15" name="TextBox 14">
            <a:extLst>
              <a:ext uri="{FF2B5EF4-FFF2-40B4-BE49-F238E27FC236}">
                <a16:creationId xmlns:a16="http://schemas.microsoft.com/office/drawing/2014/main" xmlns="" id="{2F178368-AFDF-0446-B380-9CEE37EE5BCF}"/>
              </a:ext>
            </a:extLst>
          </p:cNvPr>
          <p:cNvSpPr txBox="1"/>
          <p:nvPr/>
        </p:nvSpPr>
        <p:spPr>
          <a:xfrm>
            <a:off x="8692440" y="1865968"/>
            <a:ext cx="2705112" cy="523220"/>
          </a:xfrm>
          <a:prstGeom prst="rect">
            <a:avLst/>
          </a:prstGeom>
          <a:noFill/>
        </p:spPr>
        <p:txBody>
          <a:bodyPr wrap="square" rtlCol="0">
            <a:spAutoFit/>
          </a:bodyPr>
          <a:lstStyle/>
          <a:p>
            <a:r>
              <a:rPr lang="en-US" sz="2800" b="1" dirty="0" smtClean="0">
                <a:solidFill>
                  <a:schemeClr val="bg1"/>
                </a:solidFill>
                <a:latin typeface="Helvetica Neue" charset="0"/>
                <a:ea typeface="Helvetica Neue" charset="0"/>
                <a:cs typeface="Helvetica Neue" charset="0"/>
              </a:rPr>
              <a:t>ARGORIBOT</a:t>
            </a:r>
            <a:endParaRPr lang="en-US" sz="2800" b="1" dirty="0">
              <a:solidFill>
                <a:schemeClr val="bg1"/>
              </a:solidFill>
              <a:latin typeface="Helvetica Neue" charset="0"/>
              <a:ea typeface="Helvetica Neue" charset="0"/>
              <a:cs typeface="Helvetica Neue" charset="0"/>
            </a:endParaRPr>
          </a:p>
        </p:txBody>
      </p:sp>
      <p:sp>
        <p:nvSpPr>
          <p:cNvPr id="3" name="TextBox 2"/>
          <p:cNvSpPr txBox="1"/>
          <p:nvPr/>
        </p:nvSpPr>
        <p:spPr>
          <a:xfrm>
            <a:off x="1291831" y="5739881"/>
            <a:ext cx="3075709" cy="400110"/>
          </a:xfrm>
          <a:prstGeom prst="rect">
            <a:avLst/>
          </a:prstGeom>
          <a:noFill/>
        </p:spPr>
        <p:txBody>
          <a:bodyPr wrap="square" rtlCol="0">
            <a:spAutoFit/>
          </a:bodyPr>
          <a:lstStyle/>
          <a:p>
            <a:r>
              <a:rPr lang="en-US" sz="2000" dirty="0" smtClean="0">
                <a:latin typeface="Helvetica Neue" charset="0"/>
                <a:ea typeface="Helvetica Neue" charset="0"/>
                <a:cs typeface="Helvetica Neue" charset="0"/>
              </a:rPr>
              <a:t>Fixed time  </a:t>
            </a:r>
            <a:endParaRPr lang="en-US" sz="2000" dirty="0">
              <a:latin typeface="Helvetica Neue" charset="0"/>
              <a:ea typeface="Helvetica Neue" charset="0"/>
              <a:cs typeface="Helvetica Neue" charset="0"/>
            </a:endParaRPr>
          </a:p>
        </p:txBody>
      </p:sp>
      <p:sp>
        <p:nvSpPr>
          <p:cNvPr id="16" name="TextBox 15"/>
          <p:cNvSpPr txBox="1"/>
          <p:nvPr/>
        </p:nvSpPr>
        <p:spPr>
          <a:xfrm>
            <a:off x="6969287" y="5739881"/>
            <a:ext cx="3075709" cy="400110"/>
          </a:xfrm>
          <a:prstGeom prst="rect">
            <a:avLst/>
          </a:prstGeom>
          <a:noFill/>
        </p:spPr>
        <p:txBody>
          <a:bodyPr wrap="square" rtlCol="0">
            <a:spAutoFit/>
          </a:bodyPr>
          <a:lstStyle/>
          <a:p>
            <a:r>
              <a:rPr lang="en-US" sz="2000" dirty="0" smtClean="0">
                <a:latin typeface="Helvetica Neue" charset="0"/>
                <a:ea typeface="Helvetica Neue" charset="0"/>
                <a:cs typeface="Helvetica Neue" charset="0"/>
              </a:rPr>
              <a:t>24 hours </a:t>
            </a:r>
          </a:p>
        </p:txBody>
      </p:sp>
      <p:pic>
        <p:nvPicPr>
          <p:cNvPr id="4" name="Picture 3">
            <a:extLst>
              <a:ext uri="{FF2B5EF4-FFF2-40B4-BE49-F238E27FC236}">
                <a16:creationId xmlns:a16="http://schemas.microsoft.com/office/drawing/2014/main" xmlns="" id="{A9595744-13F3-2F4A-A3B9-055ABF0D0D3C}"/>
              </a:ext>
            </a:extLst>
          </p:cNvPr>
          <p:cNvPicPr>
            <a:picLocks noChangeAspect="1"/>
          </p:cNvPicPr>
          <p:nvPr/>
        </p:nvPicPr>
        <p:blipFill rotWithShape="1">
          <a:blip r:embed="rId5">
            <a:extLst>
              <a:ext uri="{BEBA8EAE-BF5A-486C-A8C5-ECC9F3942E4B}">
                <a14:imgProps xmlns:a14="http://schemas.microsoft.com/office/drawing/2010/main">
                  <a14:imgLayer>
                    <a14:imgEffect>
                      <a14:brightnessContrast bright="20000"/>
                    </a14:imgEffect>
                  </a14:imgLayer>
                </a14:imgProps>
              </a:ext>
              <a:ext uri="{28A0092B-C50C-407E-A947-70E740481C1C}">
                <a14:useLocalDpi xmlns:a14="http://schemas.microsoft.com/office/drawing/2010/main" val="0"/>
              </a:ext>
            </a:extLst>
          </a:blip>
          <a:srcRect l="46486" t="37146" r="30930" b="26720"/>
          <a:stretch/>
        </p:blipFill>
        <p:spPr>
          <a:xfrm>
            <a:off x="6484619" y="680381"/>
            <a:ext cx="1927502" cy="1927502"/>
          </a:xfrm>
          <a:prstGeom prst="ellipse">
            <a:avLst/>
          </a:prstGeom>
        </p:spPr>
      </p:pic>
    </p:spTree>
    <p:extLst>
      <p:ext uri="{BB962C8B-B14F-4D97-AF65-F5344CB8AC3E}">
        <p14:creationId xmlns:p14="http://schemas.microsoft.com/office/powerpoint/2010/main" val="2516703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xmlns="" id="{963B73BC-480F-4F6E-A888-D0402080A305}"/>
              </a:ext>
            </a:extLst>
          </p:cNvPr>
          <p:cNvSpPr/>
          <p:nvPr/>
        </p:nvSpPr>
        <p:spPr>
          <a:xfrm>
            <a:off x="780677" y="2395205"/>
            <a:ext cx="1298933" cy="1320180"/>
          </a:xfrm>
          <a:prstGeom prst="ellipse">
            <a:avLst/>
          </a:prstGeom>
          <a:solidFill>
            <a:srgbClr val="B931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86D4B113-6140-4963-9EF0-3170E159ED44}"/>
              </a:ext>
            </a:extLst>
          </p:cNvPr>
          <p:cNvSpPr>
            <a:spLocks noGrp="1"/>
          </p:cNvSpPr>
          <p:nvPr>
            <p:ph type="title"/>
          </p:nvPr>
        </p:nvSpPr>
        <p:spPr>
          <a:xfrm>
            <a:off x="1007432" y="448945"/>
            <a:ext cx="10346367" cy="1325563"/>
          </a:xfrm>
        </p:spPr>
        <p:txBody>
          <a:bodyPr>
            <a:normAutofit/>
          </a:bodyPr>
          <a:lstStyle/>
          <a:p>
            <a:pPr algn="ctr"/>
            <a:r>
              <a:rPr lang="en-US" dirty="0">
                <a:solidFill>
                  <a:schemeClr val="accent1">
                    <a:lumMod val="50000"/>
                  </a:schemeClr>
                </a:solidFill>
                <a:latin typeface="Helvetica Neue Light" charset="0"/>
                <a:ea typeface="Helvetica Neue Light" charset="0"/>
                <a:cs typeface="Helvetica Neue Light" charset="0"/>
              </a:rPr>
              <a:t>WHY ARGORIBOT ?</a:t>
            </a:r>
          </a:p>
        </p:txBody>
      </p:sp>
      <p:sp>
        <p:nvSpPr>
          <p:cNvPr id="3" name="Content Placeholder 2">
            <a:extLst>
              <a:ext uri="{FF2B5EF4-FFF2-40B4-BE49-F238E27FC236}">
                <a16:creationId xmlns:a16="http://schemas.microsoft.com/office/drawing/2014/main" xmlns="" id="{5C166BCA-6050-4A54-AE06-4573D37496B7}"/>
              </a:ext>
            </a:extLst>
          </p:cNvPr>
          <p:cNvSpPr>
            <a:spLocks noGrp="1"/>
          </p:cNvSpPr>
          <p:nvPr>
            <p:ph idx="1"/>
          </p:nvPr>
        </p:nvSpPr>
        <p:spPr>
          <a:xfrm>
            <a:off x="5002788" y="3982460"/>
            <a:ext cx="1724113" cy="1388832"/>
          </a:xfrm>
        </p:spPr>
        <p:txBody>
          <a:bodyPr>
            <a:normAutofit/>
          </a:bodyPr>
          <a:lstStyle/>
          <a:p>
            <a:pPr marL="0" indent="0">
              <a:lnSpc>
                <a:spcPct val="100000"/>
              </a:lnSpc>
              <a:buNone/>
            </a:pPr>
            <a:r>
              <a:rPr lang="en-US" sz="2000" dirty="0">
                <a:latin typeface="Helvetica Neue" charset="0"/>
                <a:ea typeface="Helvetica Neue" charset="0"/>
                <a:cs typeface="Helvetica Neue" charset="0"/>
              </a:rPr>
              <a:t>Decrease </a:t>
            </a:r>
            <a:r>
              <a:rPr lang="en-US" sz="2000" dirty="0" smtClean="0">
                <a:latin typeface="Helvetica Neue" charset="0"/>
                <a:ea typeface="Helvetica Neue" charset="0"/>
                <a:cs typeface="Helvetica Neue" charset="0"/>
              </a:rPr>
              <a:t>workspace injuries </a:t>
            </a:r>
            <a:endParaRPr lang="en-US" sz="2000" dirty="0">
              <a:latin typeface="Helvetica Neue" charset="0"/>
              <a:ea typeface="Helvetica Neue" charset="0"/>
              <a:cs typeface="Helvetica Neue" charset="0"/>
            </a:endParaRPr>
          </a:p>
        </p:txBody>
      </p:sp>
      <p:grpSp>
        <p:nvGrpSpPr>
          <p:cNvPr id="8" name="Group 7"/>
          <p:cNvGrpSpPr/>
          <p:nvPr/>
        </p:nvGrpSpPr>
        <p:grpSpPr>
          <a:xfrm>
            <a:off x="5106773" y="2433305"/>
            <a:ext cx="1298932" cy="1320179"/>
            <a:chOff x="7386325" y="2395205"/>
            <a:chExt cx="1298932" cy="1320179"/>
          </a:xfrm>
        </p:grpSpPr>
        <p:sp>
          <p:nvSpPr>
            <p:cNvPr id="24" name="Oval 23">
              <a:extLst>
                <a:ext uri="{FF2B5EF4-FFF2-40B4-BE49-F238E27FC236}">
                  <a16:creationId xmlns:a16="http://schemas.microsoft.com/office/drawing/2014/main" xmlns="" id="{7F908CA5-FC64-44CD-BBD0-BAEE8DD13D5E}"/>
                </a:ext>
              </a:extLst>
            </p:cNvPr>
            <p:cNvSpPr/>
            <p:nvPr/>
          </p:nvSpPr>
          <p:spPr>
            <a:xfrm>
              <a:off x="7386325" y="2395205"/>
              <a:ext cx="1298932" cy="1320179"/>
            </a:xfrm>
            <a:prstGeom prst="ellipse">
              <a:avLst/>
            </a:prstGeom>
            <a:solidFill>
              <a:srgbClr val="C87E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clipart&#10;&#10;Description generated with high confidence">
              <a:extLst>
                <a:ext uri="{FF2B5EF4-FFF2-40B4-BE49-F238E27FC236}">
                  <a16:creationId xmlns:a16="http://schemas.microsoft.com/office/drawing/2014/main" xmlns="" id="{BACC59FF-A9B8-443C-879F-0B081C58F8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2352" y="2553209"/>
              <a:ext cx="869488" cy="883710"/>
            </a:xfrm>
            <a:prstGeom prst="rect">
              <a:avLst/>
            </a:prstGeom>
          </p:spPr>
        </p:pic>
        <p:pic>
          <p:nvPicPr>
            <p:cNvPr id="7" name="Picture 6" descr="A picture containing clipart&#10;&#10;Description generated with very high confidence">
              <a:extLst>
                <a:ext uri="{FF2B5EF4-FFF2-40B4-BE49-F238E27FC236}">
                  <a16:creationId xmlns:a16="http://schemas.microsoft.com/office/drawing/2014/main" xmlns="" id="{3B86DA40-F863-4E4B-A55E-0FFCEA68D8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57783">
              <a:off x="8053915" y="3078573"/>
              <a:ext cx="485809" cy="493756"/>
            </a:xfrm>
            <a:prstGeom prst="rect">
              <a:avLst/>
            </a:prstGeom>
          </p:spPr>
        </p:pic>
      </p:grpSp>
      <p:grpSp>
        <p:nvGrpSpPr>
          <p:cNvPr id="6" name="Group 5"/>
          <p:cNvGrpSpPr/>
          <p:nvPr/>
        </p:nvGrpSpPr>
        <p:grpSpPr>
          <a:xfrm>
            <a:off x="9662368" y="2422793"/>
            <a:ext cx="1298933" cy="1320179"/>
            <a:chOff x="5135053" y="2395205"/>
            <a:chExt cx="1298933" cy="1320179"/>
          </a:xfrm>
        </p:grpSpPr>
        <p:sp>
          <p:nvSpPr>
            <p:cNvPr id="21" name="Oval 20">
              <a:extLst>
                <a:ext uri="{FF2B5EF4-FFF2-40B4-BE49-F238E27FC236}">
                  <a16:creationId xmlns:a16="http://schemas.microsoft.com/office/drawing/2014/main" xmlns="" id="{FB62A32D-BE60-4995-AEA0-71CFBD523BFA}"/>
                </a:ext>
              </a:extLst>
            </p:cNvPr>
            <p:cNvSpPr/>
            <p:nvPr/>
          </p:nvSpPr>
          <p:spPr>
            <a:xfrm>
              <a:off x="5135053" y="2395205"/>
              <a:ext cx="1298933" cy="1320179"/>
            </a:xfrm>
            <a:prstGeom prst="ellipse">
              <a:avLst/>
            </a:prstGeom>
            <a:solidFill>
              <a:srgbClr val="939B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xmlns="" id="{165B255D-9673-41CC-9C80-E992A25DB5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0315" y="2761422"/>
              <a:ext cx="601875" cy="611720"/>
            </a:xfrm>
            <a:prstGeom prst="rect">
              <a:avLst/>
            </a:prstGeom>
          </p:spPr>
        </p:pic>
      </p:grpSp>
      <p:pic>
        <p:nvPicPr>
          <p:cNvPr id="15" name="Picture 14">
            <a:extLst>
              <a:ext uri="{FF2B5EF4-FFF2-40B4-BE49-F238E27FC236}">
                <a16:creationId xmlns:a16="http://schemas.microsoft.com/office/drawing/2014/main" xmlns="" id="{9311FB36-C9EB-4941-B603-F07962911A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1732" y="2637989"/>
            <a:ext cx="770398" cy="783000"/>
          </a:xfrm>
          <a:prstGeom prst="rect">
            <a:avLst/>
          </a:prstGeom>
        </p:spPr>
      </p:pic>
      <p:sp>
        <p:nvSpPr>
          <p:cNvPr id="25" name="TextBox 24">
            <a:extLst>
              <a:ext uri="{FF2B5EF4-FFF2-40B4-BE49-F238E27FC236}">
                <a16:creationId xmlns:a16="http://schemas.microsoft.com/office/drawing/2014/main" xmlns="" id="{451A2719-F27B-4E5B-8AA3-01CF9FB5FBF7}"/>
              </a:ext>
            </a:extLst>
          </p:cNvPr>
          <p:cNvSpPr txBox="1"/>
          <p:nvPr/>
        </p:nvSpPr>
        <p:spPr>
          <a:xfrm>
            <a:off x="749869" y="3982460"/>
            <a:ext cx="1593412" cy="1631216"/>
          </a:xfrm>
          <a:prstGeom prst="rect">
            <a:avLst/>
          </a:prstGeom>
          <a:noFill/>
        </p:spPr>
        <p:txBody>
          <a:bodyPr wrap="square" rtlCol="0">
            <a:spAutoFit/>
          </a:bodyPr>
          <a:lstStyle/>
          <a:p>
            <a:r>
              <a:rPr lang="en-US" sz="2000" dirty="0">
                <a:latin typeface="Helvetica Neue" charset="0"/>
                <a:ea typeface="Helvetica Neue" charset="0"/>
                <a:cs typeface="Helvetica Neue" charset="0"/>
              </a:rPr>
              <a:t>Reduce and Eliminate waste during harvesting</a:t>
            </a:r>
          </a:p>
        </p:txBody>
      </p:sp>
      <p:sp>
        <p:nvSpPr>
          <p:cNvPr id="26" name="TextBox 25">
            <a:extLst>
              <a:ext uri="{FF2B5EF4-FFF2-40B4-BE49-F238E27FC236}">
                <a16:creationId xmlns:a16="http://schemas.microsoft.com/office/drawing/2014/main" xmlns="" id="{D44BF732-1041-4960-B852-F64DABBEBE9C}"/>
              </a:ext>
            </a:extLst>
          </p:cNvPr>
          <p:cNvSpPr txBox="1"/>
          <p:nvPr/>
        </p:nvSpPr>
        <p:spPr>
          <a:xfrm flipH="1">
            <a:off x="7032752" y="4001630"/>
            <a:ext cx="1997282" cy="1015663"/>
          </a:xfrm>
          <a:prstGeom prst="rect">
            <a:avLst/>
          </a:prstGeom>
          <a:noFill/>
        </p:spPr>
        <p:txBody>
          <a:bodyPr wrap="square" rtlCol="0">
            <a:spAutoFit/>
          </a:bodyPr>
          <a:lstStyle/>
          <a:p>
            <a:r>
              <a:rPr lang="en-US" sz="2000" dirty="0" smtClean="0">
                <a:latin typeface="Helvetica Neue" charset="0"/>
                <a:ea typeface="Helvetica Neue" charset="0"/>
                <a:cs typeface="Helvetica Neue" charset="0"/>
              </a:rPr>
              <a:t>Increase profit margin </a:t>
            </a:r>
          </a:p>
          <a:p>
            <a:endParaRPr lang="en-US" sz="2000" dirty="0">
              <a:latin typeface="Helvetica Neue" charset="0"/>
              <a:ea typeface="Helvetica Neue" charset="0"/>
              <a:cs typeface="Helvetica Neue" charset="0"/>
            </a:endParaRPr>
          </a:p>
        </p:txBody>
      </p:sp>
      <p:sp>
        <p:nvSpPr>
          <p:cNvPr id="29" name="TextBox 28">
            <a:extLst>
              <a:ext uri="{FF2B5EF4-FFF2-40B4-BE49-F238E27FC236}">
                <a16:creationId xmlns:a16="http://schemas.microsoft.com/office/drawing/2014/main" xmlns="" id="{ECF0D4D7-CF82-49A6-9378-66C59406F830}"/>
              </a:ext>
            </a:extLst>
          </p:cNvPr>
          <p:cNvSpPr txBox="1"/>
          <p:nvPr/>
        </p:nvSpPr>
        <p:spPr>
          <a:xfrm>
            <a:off x="9662368" y="3982460"/>
            <a:ext cx="1676352" cy="1323439"/>
          </a:xfrm>
          <a:prstGeom prst="rect">
            <a:avLst/>
          </a:prstGeom>
          <a:noFill/>
        </p:spPr>
        <p:txBody>
          <a:bodyPr wrap="square" rtlCol="0">
            <a:spAutoFit/>
          </a:bodyPr>
          <a:lstStyle/>
          <a:p>
            <a:r>
              <a:rPr lang="en-US" sz="2000" dirty="0" smtClean="0">
                <a:latin typeface="Helvetica Neue" charset="0"/>
                <a:ea typeface="Helvetica Neue" charset="0"/>
                <a:cs typeface="Helvetica Neue" charset="0"/>
              </a:rPr>
              <a:t>Create a new generation of farmers </a:t>
            </a:r>
            <a:endParaRPr lang="en-US" sz="2000" dirty="0">
              <a:latin typeface="Helvetica Neue" charset="0"/>
              <a:ea typeface="Helvetica Neue" charset="0"/>
              <a:cs typeface="Helvetica Neue" charset="0"/>
            </a:endParaRPr>
          </a:p>
        </p:txBody>
      </p:sp>
      <p:sp>
        <p:nvSpPr>
          <p:cNvPr id="32" name="Oval 31">
            <a:extLst>
              <a:ext uri="{FF2B5EF4-FFF2-40B4-BE49-F238E27FC236}">
                <a16:creationId xmlns:a16="http://schemas.microsoft.com/office/drawing/2014/main" xmlns="" id="{24C42690-3979-4A51-8585-3C03DC703187}"/>
              </a:ext>
            </a:extLst>
          </p:cNvPr>
          <p:cNvSpPr/>
          <p:nvPr/>
        </p:nvSpPr>
        <p:spPr>
          <a:xfrm>
            <a:off x="7372516" y="2426055"/>
            <a:ext cx="1330238" cy="1351996"/>
          </a:xfrm>
          <a:prstGeom prst="ellipse">
            <a:avLst/>
          </a:prstGeom>
          <a:solidFill>
            <a:srgbClr val="B931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picture containing clipart&#10;&#10;Description generated with high confidence">
            <a:extLst>
              <a:ext uri="{FF2B5EF4-FFF2-40B4-BE49-F238E27FC236}">
                <a16:creationId xmlns:a16="http://schemas.microsoft.com/office/drawing/2014/main" xmlns="" id="{D1BAD2AC-6923-4113-95AD-3A79976E53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73187" y="2534905"/>
            <a:ext cx="1116413" cy="1134674"/>
          </a:xfrm>
          <a:prstGeom prst="rect">
            <a:avLst/>
          </a:prstGeom>
        </p:spPr>
      </p:pic>
      <p:grpSp>
        <p:nvGrpSpPr>
          <p:cNvPr id="4" name="Group 3"/>
          <p:cNvGrpSpPr/>
          <p:nvPr/>
        </p:nvGrpSpPr>
        <p:grpSpPr>
          <a:xfrm>
            <a:off x="2907700" y="2400750"/>
            <a:ext cx="1298933" cy="1330430"/>
            <a:chOff x="2774350" y="2400750"/>
            <a:chExt cx="1298933" cy="1330430"/>
          </a:xfrm>
        </p:grpSpPr>
        <p:sp>
          <p:nvSpPr>
            <p:cNvPr id="38" name="Oval 37">
              <a:extLst>
                <a:ext uri="{FF2B5EF4-FFF2-40B4-BE49-F238E27FC236}">
                  <a16:creationId xmlns:a16="http://schemas.microsoft.com/office/drawing/2014/main" xmlns="" id="{4A34D9B6-66B9-4D55-B2E4-3BA65135DC31}"/>
                </a:ext>
              </a:extLst>
            </p:cNvPr>
            <p:cNvSpPr/>
            <p:nvPr/>
          </p:nvSpPr>
          <p:spPr>
            <a:xfrm>
              <a:off x="2774350" y="2400750"/>
              <a:ext cx="1298933" cy="1330430"/>
            </a:xfrm>
            <a:prstGeom prst="ellipse">
              <a:avLst/>
            </a:prstGeom>
            <a:solidFill>
              <a:srgbClr val="C87E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xmlns="" id="{30EFEF2C-72DD-4B56-9729-954DE6B7E4D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09845" y="2536713"/>
              <a:ext cx="1027317" cy="1044121"/>
            </a:xfrm>
            <a:prstGeom prst="rect">
              <a:avLst/>
            </a:prstGeom>
          </p:spPr>
        </p:pic>
      </p:grpSp>
      <p:sp>
        <p:nvSpPr>
          <p:cNvPr id="31" name="TextBox 30">
            <a:extLst>
              <a:ext uri="{FF2B5EF4-FFF2-40B4-BE49-F238E27FC236}">
                <a16:creationId xmlns:a16="http://schemas.microsoft.com/office/drawing/2014/main" xmlns="" id="{451A2719-F27B-4E5B-8AA3-01CF9FB5FBF7}"/>
              </a:ext>
            </a:extLst>
          </p:cNvPr>
          <p:cNvSpPr txBox="1"/>
          <p:nvPr/>
        </p:nvSpPr>
        <p:spPr>
          <a:xfrm>
            <a:off x="2936652" y="3959661"/>
            <a:ext cx="1593412" cy="1323439"/>
          </a:xfrm>
          <a:prstGeom prst="rect">
            <a:avLst/>
          </a:prstGeom>
          <a:noFill/>
        </p:spPr>
        <p:txBody>
          <a:bodyPr wrap="square" rtlCol="0">
            <a:spAutoFit/>
          </a:bodyPr>
          <a:lstStyle/>
          <a:p>
            <a:r>
              <a:rPr lang="en-US" sz="2000" dirty="0" smtClean="0">
                <a:latin typeface="Helvetica Neue" charset="0"/>
                <a:ea typeface="Helvetica Neue" charset="0"/>
                <a:cs typeface="Helvetica Neue" charset="0"/>
              </a:rPr>
              <a:t>Save time by improving efficiency </a:t>
            </a:r>
            <a:endParaRPr lang="en-US" sz="2000" dirty="0">
              <a:latin typeface="Helvetica Neue" charset="0"/>
              <a:ea typeface="Helvetica Neue" charset="0"/>
              <a:cs typeface="Helvetica Neue" charset="0"/>
            </a:endParaRPr>
          </a:p>
        </p:txBody>
      </p:sp>
    </p:spTree>
    <p:extLst>
      <p:ext uri="{BB962C8B-B14F-4D97-AF65-F5344CB8AC3E}">
        <p14:creationId xmlns:p14="http://schemas.microsoft.com/office/powerpoint/2010/main" val="13815672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22DFE550-A69D-B147-AA5E-5E671BBFFEA5}"/>
              </a:ext>
            </a:extLst>
          </p:cNvPr>
          <p:cNvGrpSpPr/>
          <p:nvPr/>
        </p:nvGrpSpPr>
        <p:grpSpPr>
          <a:xfrm>
            <a:off x="1165725" y="143847"/>
            <a:ext cx="7353178" cy="6063549"/>
            <a:chOff x="2618506" y="393351"/>
            <a:chExt cx="7353178" cy="6063549"/>
          </a:xfrm>
        </p:grpSpPr>
        <p:grpSp>
          <p:nvGrpSpPr>
            <p:cNvPr id="18" name="Group 17">
              <a:extLst>
                <a:ext uri="{FF2B5EF4-FFF2-40B4-BE49-F238E27FC236}">
                  <a16:creationId xmlns:a16="http://schemas.microsoft.com/office/drawing/2014/main" xmlns="" id="{4848F5B7-B30C-4E42-A9AB-01F65558EE19}"/>
                </a:ext>
              </a:extLst>
            </p:cNvPr>
            <p:cNvGrpSpPr>
              <a:grpSpLocks noChangeAspect="1"/>
            </p:cNvGrpSpPr>
            <p:nvPr/>
          </p:nvGrpSpPr>
          <p:grpSpPr>
            <a:xfrm>
              <a:off x="2618506" y="393351"/>
              <a:ext cx="7353178" cy="6063549"/>
              <a:chOff x="2618506" y="393351"/>
              <a:chExt cx="7353178" cy="6063549"/>
            </a:xfrm>
          </p:grpSpPr>
          <p:sp>
            <p:nvSpPr>
              <p:cNvPr id="19" name="Oval 18">
                <a:extLst>
                  <a:ext uri="{FF2B5EF4-FFF2-40B4-BE49-F238E27FC236}">
                    <a16:creationId xmlns:a16="http://schemas.microsoft.com/office/drawing/2014/main" xmlns="" id="{A47969F3-5FA4-7C49-943C-97B5324136DF}"/>
                  </a:ext>
                </a:extLst>
              </p:cNvPr>
              <p:cNvSpPr/>
              <p:nvPr/>
            </p:nvSpPr>
            <p:spPr>
              <a:xfrm>
                <a:off x="4455479" y="5462149"/>
                <a:ext cx="100300" cy="100300"/>
              </a:xfrm>
              <a:prstGeom prst="ellipse">
                <a:avLst/>
              </a:pr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0" name="Oval 19">
                <a:extLst>
                  <a:ext uri="{FF2B5EF4-FFF2-40B4-BE49-F238E27FC236}">
                    <a16:creationId xmlns:a16="http://schemas.microsoft.com/office/drawing/2014/main" xmlns="" id="{70214AE8-1747-FC42-A20C-1B0919EACB14}"/>
                  </a:ext>
                </a:extLst>
              </p:cNvPr>
              <p:cNvSpPr/>
              <p:nvPr/>
            </p:nvSpPr>
            <p:spPr>
              <a:xfrm>
                <a:off x="4233135" y="5552512"/>
                <a:ext cx="100300" cy="100300"/>
              </a:xfrm>
              <a:prstGeom prst="ellipse">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21" name="Oval 20">
                <a:extLst>
                  <a:ext uri="{FF2B5EF4-FFF2-40B4-BE49-F238E27FC236}">
                    <a16:creationId xmlns:a16="http://schemas.microsoft.com/office/drawing/2014/main" xmlns="" id="{481EDFC9-46CD-104C-B19D-A6DAD9F532F1}"/>
                  </a:ext>
                </a:extLst>
              </p:cNvPr>
              <p:cNvSpPr/>
              <p:nvPr/>
            </p:nvSpPr>
            <p:spPr>
              <a:xfrm>
                <a:off x="4005880" y="5627213"/>
                <a:ext cx="100300" cy="100300"/>
              </a:xfrm>
              <a:prstGeom prst="ellipse">
                <a:avLst/>
              </a:pr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2" name="Oval 21">
                <a:extLst>
                  <a:ext uri="{FF2B5EF4-FFF2-40B4-BE49-F238E27FC236}">
                    <a16:creationId xmlns:a16="http://schemas.microsoft.com/office/drawing/2014/main" xmlns="" id="{5384B3FB-7ADA-F046-9D68-AC1DAC821334}"/>
                  </a:ext>
                </a:extLst>
              </p:cNvPr>
              <p:cNvSpPr/>
              <p:nvPr/>
            </p:nvSpPr>
            <p:spPr>
              <a:xfrm>
                <a:off x="3775119" y="5685046"/>
                <a:ext cx="100300" cy="100300"/>
              </a:xfrm>
              <a:prstGeom prst="ellipse">
                <a:avLst/>
              </a:pr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23" name="Oval 22">
                <a:extLst>
                  <a:ext uri="{FF2B5EF4-FFF2-40B4-BE49-F238E27FC236}">
                    <a16:creationId xmlns:a16="http://schemas.microsoft.com/office/drawing/2014/main" xmlns="" id="{C2571293-0931-2946-8090-EB42AE3DA67C}"/>
                  </a:ext>
                </a:extLst>
              </p:cNvPr>
              <p:cNvSpPr/>
              <p:nvPr/>
            </p:nvSpPr>
            <p:spPr>
              <a:xfrm>
                <a:off x="5668906" y="4587429"/>
                <a:ext cx="100300" cy="100300"/>
              </a:xfrm>
              <a:prstGeom prst="ellipse">
                <a:avLst/>
              </a:prstGeom>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24" name="Oval 23">
                <a:extLst>
                  <a:ext uri="{FF2B5EF4-FFF2-40B4-BE49-F238E27FC236}">
                    <a16:creationId xmlns:a16="http://schemas.microsoft.com/office/drawing/2014/main" xmlns="" id="{65DFE352-F8C3-D046-A1AD-FFC4AFC35184}"/>
                  </a:ext>
                </a:extLst>
              </p:cNvPr>
              <p:cNvSpPr/>
              <p:nvPr/>
            </p:nvSpPr>
            <p:spPr>
              <a:xfrm>
                <a:off x="5492854" y="4765746"/>
                <a:ext cx="100300" cy="100300"/>
              </a:xfrm>
              <a:prstGeom prst="ellipse">
                <a:avLst/>
              </a:pr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5" name="Oval 24">
                <a:extLst>
                  <a:ext uri="{FF2B5EF4-FFF2-40B4-BE49-F238E27FC236}">
                    <a16:creationId xmlns:a16="http://schemas.microsoft.com/office/drawing/2014/main" xmlns="" id="{6F1A4E98-24B9-D44E-B777-AD8AE1AA568F}"/>
                  </a:ext>
                </a:extLst>
              </p:cNvPr>
              <p:cNvSpPr/>
              <p:nvPr/>
            </p:nvSpPr>
            <p:spPr>
              <a:xfrm>
                <a:off x="6397663" y="3503065"/>
                <a:ext cx="100300" cy="100300"/>
              </a:xfrm>
              <a:prstGeom prst="ellipse">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26" name="Oval 25">
                <a:extLst>
                  <a:ext uri="{FF2B5EF4-FFF2-40B4-BE49-F238E27FC236}">
                    <a16:creationId xmlns:a16="http://schemas.microsoft.com/office/drawing/2014/main" xmlns="" id="{32D0EC87-FE5A-C14E-A901-BBAB5E967F7B}"/>
                  </a:ext>
                </a:extLst>
              </p:cNvPr>
              <p:cNvSpPr/>
              <p:nvPr/>
            </p:nvSpPr>
            <p:spPr>
              <a:xfrm>
                <a:off x="6789046" y="2181948"/>
                <a:ext cx="100300" cy="100300"/>
              </a:xfrm>
              <a:prstGeom prst="ellipse">
                <a:avLst/>
              </a:pr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7" name="Oval 26">
                <a:extLst>
                  <a:ext uri="{FF2B5EF4-FFF2-40B4-BE49-F238E27FC236}">
                    <a16:creationId xmlns:a16="http://schemas.microsoft.com/office/drawing/2014/main" xmlns="" id="{F7F9F484-DDCD-1F4A-BD62-15B5C2C6A37B}"/>
                  </a:ext>
                </a:extLst>
              </p:cNvPr>
              <p:cNvSpPr/>
              <p:nvPr/>
            </p:nvSpPr>
            <p:spPr>
              <a:xfrm>
                <a:off x="6593354" y="619260"/>
                <a:ext cx="100300" cy="100300"/>
              </a:xfrm>
              <a:prstGeom prst="ellipse">
                <a:avLst/>
              </a:pr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28" name="Oval 27">
                <a:extLst>
                  <a:ext uri="{FF2B5EF4-FFF2-40B4-BE49-F238E27FC236}">
                    <a16:creationId xmlns:a16="http://schemas.microsoft.com/office/drawing/2014/main" xmlns="" id="{E96A374A-7B2F-3541-93D7-7A82D0D80B48}"/>
                  </a:ext>
                </a:extLst>
              </p:cNvPr>
              <p:cNvSpPr/>
              <p:nvPr/>
            </p:nvSpPr>
            <p:spPr>
              <a:xfrm>
                <a:off x="6739246" y="506607"/>
                <a:ext cx="100300" cy="100300"/>
              </a:xfrm>
              <a:prstGeom prst="ellipse">
                <a:avLst/>
              </a:prstGeom>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29" name="Oval 28">
                <a:extLst>
                  <a:ext uri="{FF2B5EF4-FFF2-40B4-BE49-F238E27FC236}">
                    <a16:creationId xmlns:a16="http://schemas.microsoft.com/office/drawing/2014/main" xmlns="" id="{DD265A03-F7B6-604D-9F0F-C39949B2A340}"/>
                  </a:ext>
                </a:extLst>
              </p:cNvPr>
              <p:cNvSpPr/>
              <p:nvPr/>
            </p:nvSpPr>
            <p:spPr>
              <a:xfrm>
                <a:off x="6885138" y="393351"/>
                <a:ext cx="100300" cy="100300"/>
              </a:xfrm>
              <a:prstGeom prst="ellipse">
                <a:avLst/>
              </a:pr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30" name="Oval 29">
                <a:extLst>
                  <a:ext uri="{FF2B5EF4-FFF2-40B4-BE49-F238E27FC236}">
                    <a16:creationId xmlns:a16="http://schemas.microsoft.com/office/drawing/2014/main" xmlns="" id="{9401D903-E9FB-084E-A34F-210C17127081}"/>
                  </a:ext>
                </a:extLst>
              </p:cNvPr>
              <p:cNvSpPr/>
              <p:nvPr/>
            </p:nvSpPr>
            <p:spPr>
              <a:xfrm>
                <a:off x="7031731" y="506607"/>
                <a:ext cx="100300" cy="100300"/>
              </a:xfrm>
              <a:prstGeom prst="ellipse">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1" name="Oval 30">
                <a:extLst>
                  <a:ext uri="{FF2B5EF4-FFF2-40B4-BE49-F238E27FC236}">
                    <a16:creationId xmlns:a16="http://schemas.microsoft.com/office/drawing/2014/main" xmlns="" id="{9BE27FDC-F2CB-664B-8BA5-FB3ECBE3F3AF}"/>
                  </a:ext>
                </a:extLst>
              </p:cNvPr>
              <p:cNvSpPr/>
              <p:nvPr/>
            </p:nvSpPr>
            <p:spPr>
              <a:xfrm>
                <a:off x="7177623" y="619260"/>
                <a:ext cx="100300" cy="100300"/>
              </a:xfrm>
              <a:prstGeom prst="ellipse">
                <a:avLst/>
              </a:pr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32" name="Oval 31">
                <a:extLst>
                  <a:ext uri="{FF2B5EF4-FFF2-40B4-BE49-F238E27FC236}">
                    <a16:creationId xmlns:a16="http://schemas.microsoft.com/office/drawing/2014/main" xmlns="" id="{DF786E1B-08D2-2040-B2B4-1ED694241CBA}"/>
                  </a:ext>
                </a:extLst>
              </p:cNvPr>
              <p:cNvSpPr/>
              <p:nvPr/>
            </p:nvSpPr>
            <p:spPr>
              <a:xfrm>
                <a:off x="6885138" y="631911"/>
                <a:ext cx="100300" cy="100300"/>
              </a:xfrm>
              <a:prstGeom prst="ellipse">
                <a:avLst/>
              </a:pr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3" name="Oval 32">
                <a:extLst>
                  <a:ext uri="{FF2B5EF4-FFF2-40B4-BE49-F238E27FC236}">
                    <a16:creationId xmlns:a16="http://schemas.microsoft.com/office/drawing/2014/main" xmlns="" id="{A7804E7D-335B-AF42-9E4E-1BA380887EB0}"/>
                  </a:ext>
                </a:extLst>
              </p:cNvPr>
              <p:cNvSpPr/>
              <p:nvPr/>
            </p:nvSpPr>
            <p:spPr>
              <a:xfrm>
                <a:off x="6885138" y="870471"/>
                <a:ext cx="100300" cy="100300"/>
              </a:xfrm>
              <a:prstGeom prst="ellipse">
                <a:avLst/>
              </a:prstGeom>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34" name="Freeform 33">
                <a:extLst>
                  <a:ext uri="{FF2B5EF4-FFF2-40B4-BE49-F238E27FC236}">
                    <a16:creationId xmlns:a16="http://schemas.microsoft.com/office/drawing/2014/main" xmlns="" id="{2712C1EC-94B3-4045-8549-1A0E9A6289FE}"/>
                  </a:ext>
                </a:extLst>
              </p:cNvPr>
              <p:cNvSpPr/>
              <p:nvPr/>
            </p:nvSpPr>
            <p:spPr>
              <a:xfrm>
                <a:off x="3217853" y="5877368"/>
                <a:ext cx="2988000" cy="579532"/>
              </a:xfrm>
              <a:custGeom>
                <a:avLst/>
                <a:gdLst>
                  <a:gd name="connsiteX0" fmla="*/ 0 w 2161021"/>
                  <a:gd name="connsiteY0" fmla="*/ 96591 h 579532"/>
                  <a:gd name="connsiteX1" fmla="*/ 96591 w 2161021"/>
                  <a:gd name="connsiteY1" fmla="*/ 0 h 579532"/>
                  <a:gd name="connsiteX2" fmla="*/ 2064430 w 2161021"/>
                  <a:gd name="connsiteY2" fmla="*/ 0 h 579532"/>
                  <a:gd name="connsiteX3" fmla="*/ 2161021 w 2161021"/>
                  <a:gd name="connsiteY3" fmla="*/ 96591 h 579532"/>
                  <a:gd name="connsiteX4" fmla="*/ 2161021 w 2161021"/>
                  <a:gd name="connsiteY4" fmla="*/ 482941 h 579532"/>
                  <a:gd name="connsiteX5" fmla="*/ 2064430 w 2161021"/>
                  <a:gd name="connsiteY5" fmla="*/ 579532 h 579532"/>
                  <a:gd name="connsiteX6" fmla="*/ 96591 w 2161021"/>
                  <a:gd name="connsiteY6" fmla="*/ 579532 h 579532"/>
                  <a:gd name="connsiteX7" fmla="*/ 0 w 2161021"/>
                  <a:gd name="connsiteY7" fmla="*/ 482941 h 579532"/>
                  <a:gd name="connsiteX8" fmla="*/ 0 w 2161021"/>
                  <a:gd name="connsiteY8" fmla="*/ 96591 h 57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1021" h="579532">
                    <a:moveTo>
                      <a:pt x="0" y="96591"/>
                    </a:moveTo>
                    <a:cubicBezTo>
                      <a:pt x="0" y="43245"/>
                      <a:pt x="43245" y="0"/>
                      <a:pt x="96591" y="0"/>
                    </a:cubicBezTo>
                    <a:lnTo>
                      <a:pt x="2064430" y="0"/>
                    </a:lnTo>
                    <a:cubicBezTo>
                      <a:pt x="2117776" y="0"/>
                      <a:pt x="2161021" y="43245"/>
                      <a:pt x="2161021" y="96591"/>
                    </a:cubicBezTo>
                    <a:lnTo>
                      <a:pt x="2161021" y="482941"/>
                    </a:lnTo>
                    <a:cubicBezTo>
                      <a:pt x="2161021" y="536287"/>
                      <a:pt x="2117776" y="579532"/>
                      <a:pt x="2064430" y="579532"/>
                    </a:cubicBezTo>
                    <a:lnTo>
                      <a:pt x="96591" y="579532"/>
                    </a:lnTo>
                    <a:cubicBezTo>
                      <a:pt x="43245" y="579532"/>
                      <a:pt x="0" y="536287"/>
                      <a:pt x="0" y="482941"/>
                    </a:cubicBezTo>
                    <a:lnTo>
                      <a:pt x="0" y="96591"/>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485706" tIns="119730" rIns="119730" bIns="119730" numCol="1" spcCol="1270" anchor="ctr" anchorCtr="0">
                <a:noAutofit/>
              </a:bodyPr>
              <a:lstStyle/>
              <a:p>
                <a:pPr marL="0" lvl="0" indent="0" algn="l" defTabSz="1066800">
                  <a:lnSpc>
                    <a:spcPct val="90000"/>
                  </a:lnSpc>
                  <a:spcBef>
                    <a:spcPct val="0"/>
                  </a:spcBef>
                  <a:spcAft>
                    <a:spcPct val="35000"/>
                  </a:spcAft>
                  <a:buNone/>
                </a:pPr>
                <a:endParaRPr lang="en-US" sz="2400" kern="1200"/>
              </a:p>
            </p:txBody>
          </p:sp>
          <p:sp>
            <p:nvSpPr>
              <p:cNvPr id="35" name="Oval 34">
                <a:extLst>
                  <a:ext uri="{FF2B5EF4-FFF2-40B4-BE49-F238E27FC236}">
                    <a16:creationId xmlns:a16="http://schemas.microsoft.com/office/drawing/2014/main" xmlns="" id="{D10691AD-6D88-BC49-9CEC-6798A865498C}"/>
                  </a:ext>
                </a:extLst>
              </p:cNvPr>
              <p:cNvSpPr/>
              <p:nvPr/>
            </p:nvSpPr>
            <p:spPr>
              <a:xfrm>
                <a:off x="2618506" y="5309583"/>
                <a:ext cx="1002304" cy="1001831"/>
              </a:xfrm>
              <a:prstGeom prst="ellipse">
                <a:avLst/>
              </a:prstGeom>
            </p:spPr>
            <p:style>
              <a:lnRef idx="2">
                <a:schemeClr val="lt1">
                  <a:hueOff val="0"/>
                  <a:satOff val="0"/>
                  <a:lumOff val="0"/>
                  <a:alphaOff val="0"/>
                </a:schemeClr>
              </a:lnRef>
              <a:fillRef idx="1">
                <a:schemeClr val="accent2">
                  <a:tint val="50000"/>
                  <a:hueOff val="0"/>
                  <a:satOff val="0"/>
                  <a:lumOff val="0"/>
                  <a:alphaOff val="0"/>
                </a:schemeClr>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36" name="Freeform 35">
                <a:extLst>
                  <a:ext uri="{FF2B5EF4-FFF2-40B4-BE49-F238E27FC236}">
                    <a16:creationId xmlns:a16="http://schemas.microsoft.com/office/drawing/2014/main" xmlns="" id="{E2CED77A-1AEC-124A-8277-CF6A0D1863F0}"/>
                  </a:ext>
                </a:extLst>
              </p:cNvPr>
              <p:cNvSpPr/>
              <p:nvPr/>
            </p:nvSpPr>
            <p:spPr>
              <a:xfrm>
                <a:off x="5116551" y="5192412"/>
                <a:ext cx="2988000" cy="579532"/>
              </a:xfrm>
              <a:custGeom>
                <a:avLst/>
                <a:gdLst>
                  <a:gd name="connsiteX0" fmla="*/ 0 w 2161021"/>
                  <a:gd name="connsiteY0" fmla="*/ 96591 h 579532"/>
                  <a:gd name="connsiteX1" fmla="*/ 96591 w 2161021"/>
                  <a:gd name="connsiteY1" fmla="*/ 0 h 579532"/>
                  <a:gd name="connsiteX2" fmla="*/ 2064430 w 2161021"/>
                  <a:gd name="connsiteY2" fmla="*/ 0 h 579532"/>
                  <a:gd name="connsiteX3" fmla="*/ 2161021 w 2161021"/>
                  <a:gd name="connsiteY3" fmla="*/ 96591 h 579532"/>
                  <a:gd name="connsiteX4" fmla="*/ 2161021 w 2161021"/>
                  <a:gd name="connsiteY4" fmla="*/ 482941 h 579532"/>
                  <a:gd name="connsiteX5" fmla="*/ 2064430 w 2161021"/>
                  <a:gd name="connsiteY5" fmla="*/ 579532 h 579532"/>
                  <a:gd name="connsiteX6" fmla="*/ 96591 w 2161021"/>
                  <a:gd name="connsiteY6" fmla="*/ 579532 h 579532"/>
                  <a:gd name="connsiteX7" fmla="*/ 0 w 2161021"/>
                  <a:gd name="connsiteY7" fmla="*/ 482941 h 579532"/>
                  <a:gd name="connsiteX8" fmla="*/ 0 w 2161021"/>
                  <a:gd name="connsiteY8" fmla="*/ 96591 h 57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1021" h="579532">
                    <a:moveTo>
                      <a:pt x="0" y="96591"/>
                    </a:moveTo>
                    <a:cubicBezTo>
                      <a:pt x="0" y="43245"/>
                      <a:pt x="43245" y="0"/>
                      <a:pt x="96591" y="0"/>
                    </a:cubicBezTo>
                    <a:lnTo>
                      <a:pt x="2064430" y="0"/>
                    </a:lnTo>
                    <a:cubicBezTo>
                      <a:pt x="2117776" y="0"/>
                      <a:pt x="2161021" y="43245"/>
                      <a:pt x="2161021" y="96591"/>
                    </a:cubicBezTo>
                    <a:lnTo>
                      <a:pt x="2161021" y="482941"/>
                    </a:lnTo>
                    <a:cubicBezTo>
                      <a:pt x="2161021" y="536287"/>
                      <a:pt x="2117776" y="579532"/>
                      <a:pt x="2064430" y="579532"/>
                    </a:cubicBezTo>
                    <a:lnTo>
                      <a:pt x="96591" y="579532"/>
                    </a:lnTo>
                    <a:cubicBezTo>
                      <a:pt x="43245" y="579532"/>
                      <a:pt x="0" y="536287"/>
                      <a:pt x="0" y="482941"/>
                    </a:cubicBezTo>
                    <a:lnTo>
                      <a:pt x="0" y="96591"/>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485706" tIns="119730" rIns="119730" bIns="119730" numCol="1" spcCol="1270" anchor="ctr" anchorCtr="0">
                <a:noAutofit/>
              </a:bodyPr>
              <a:lstStyle/>
              <a:p>
                <a:pPr marL="0" lvl="0" indent="0" algn="l" defTabSz="1066800">
                  <a:lnSpc>
                    <a:spcPct val="90000"/>
                  </a:lnSpc>
                  <a:spcBef>
                    <a:spcPct val="0"/>
                  </a:spcBef>
                  <a:spcAft>
                    <a:spcPct val="35000"/>
                  </a:spcAft>
                  <a:buNone/>
                </a:pPr>
                <a:endParaRPr lang="en-US" sz="2400" kern="1200"/>
              </a:p>
            </p:txBody>
          </p:sp>
          <p:sp>
            <p:nvSpPr>
              <p:cNvPr id="37" name="Oval 36">
                <a:extLst>
                  <a:ext uri="{FF2B5EF4-FFF2-40B4-BE49-F238E27FC236}">
                    <a16:creationId xmlns:a16="http://schemas.microsoft.com/office/drawing/2014/main" xmlns="" id="{98FA3275-EEEB-3C4B-B17F-0138DD0B3361}"/>
                  </a:ext>
                </a:extLst>
              </p:cNvPr>
              <p:cNvSpPr/>
              <p:nvPr/>
            </p:nvSpPr>
            <p:spPr>
              <a:xfrm>
                <a:off x="4517203" y="4624627"/>
                <a:ext cx="1002304" cy="1001831"/>
              </a:xfrm>
              <a:prstGeom prst="ellipse">
                <a:avLst/>
              </a:prstGeom>
            </p:spPr>
            <p:style>
              <a:lnRef idx="2">
                <a:schemeClr val="lt1">
                  <a:hueOff val="0"/>
                  <a:satOff val="0"/>
                  <a:lumOff val="0"/>
                  <a:alphaOff val="0"/>
                </a:schemeClr>
              </a:lnRef>
              <a:fillRef idx="1">
                <a:schemeClr val="accent3">
                  <a:tint val="50000"/>
                  <a:hueOff val="0"/>
                  <a:satOff val="0"/>
                  <a:lumOff val="0"/>
                  <a:alphaOff val="0"/>
                </a:schemeClr>
              </a:fillRef>
              <a:effectRef idx="0">
                <a:schemeClr val="accent3">
                  <a:tint val="50000"/>
                  <a:hueOff val="0"/>
                  <a:satOff val="0"/>
                  <a:lumOff val="0"/>
                  <a:alphaOff val="0"/>
                </a:schemeClr>
              </a:effectRef>
              <a:fontRef idx="minor">
                <a:schemeClr val="lt1">
                  <a:hueOff val="0"/>
                  <a:satOff val="0"/>
                  <a:lumOff val="0"/>
                  <a:alphaOff val="0"/>
                </a:schemeClr>
              </a:fontRef>
            </p:style>
          </p:sp>
          <p:sp>
            <p:nvSpPr>
              <p:cNvPr id="38" name="Freeform 37">
                <a:extLst>
                  <a:ext uri="{FF2B5EF4-FFF2-40B4-BE49-F238E27FC236}">
                    <a16:creationId xmlns:a16="http://schemas.microsoft.com/office/drawing/2014/main" xmlns="" id="{548AC7C0-C286-AC41-B2F5-D087CD550026}"/>
                  </a:ext>
                </a:extLst>
              </p:cNvPr>
              <p:cNvSpPr/>
              <p:nvPr/>
            </p:nvSpPr>
            <p:spPr>
              <a:xfrm>
                <a:off x="6146209" y="4202629"/>
                <a:ext cx="2988000" cy="579532"/>
              </a:xfrm>
              <a:custGeom>
                <a:avLst/>
                <a:gdLst>
                  <a:gd name="connsiteX0" fmla="*/ 0 w 2161021"/>
                  <a:gd name="connsiteY0" fmla="*/ 96591 h 579532"/>
                  <a:gd name="connsiteX1" fmla="*/ 96591 w 2161021"/>
                  <a:gd name="connsiteY1" fmla="*/ 0 h 579532"/>
                  <a:gd name="connsiteX2" fmla="*/ 2064430 w 2161021"/>
                  <a:gd name="connsiteY2" fmla="*/ 0 h 579532"/>
                  <a:gd name="connsiteX3" fmla="*/ 2161021 w 2161021"/>
                  <a:gd name="connsiteY3" fmla="*/ 96591 h 579532"/>
                  <a:gd name="connsiteX4" fmla="*/ 2161021 w 2161021"/>
                  <a:gd name="connsiteY4" fmla="*/ 482941 h 579532"/>
                  <a:gd name="connsiteX5" fmla="*/ 2064430 w 2161021"/>
                  <a:gd name="connsiteY5" fmla="*/ 579532 h 579532"/>
                  <a:gd name="connsiteX6" fmla="*/ 96591 w 2161021"/>
                  <a:gd name="connsiteY6" fmla="*/ 579532 h 579532"/>
                  <a:gd name="connsiteX7" fmla="*/ 0 w 2161021"/>
                  <a:gd name="connsiteY7" fmla="*/ 482941 h 579532"/>
                  <a:gd name="connsiteX8" fmla="*/ 0 w 2161021"/>
                  <a:gd name="connsiteY8" fmla="*/ 96591 h 57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1021" h="579532">
                    <a:moveTo>
                      <a:pt x="0" y="96591"/>
                    </a:moveTo>
                    <a:cubicBezTo>
                      <a:pt x="0" y="43245"/>
                      <a:pt x="43245" y="0"/>
                      <a:pt x="96591" y="0"/>
                    </a:cubicBezTo>
                    <a:lnTo>
                      <a:pt x="2064430" y="0"/>
                    </a:lnTo>
                    <a:cubicBezTo>
                      <a:pt x="2117776" y="0"/>
                      <a:pt x="2161021" y="43245"/>
                      <a:pt x="2161021" y="96591"/>
                    </a:cubicBezTo>
                    <a:lnTo>
                      <a:pt x="2161021" y="482941"/>
                    </a:lnTo>
                    <a:cubicBezTo>
                      <a:pt x="2161021" y="536287"/>
                      <a:pt x="2117776" y="579532"/>
                      <a:pt x="2064430" y="579532"/>
                    </a:cubicBezTo>
                    <a:lnTo>
                      <a:pt x="96591" y="579532"/>
                    </a:lnTo>
                    <a:cubicBezTo>
                      <a:pt x="43245" y="579532"/>
                      <a:pt x="0" y="536287"/>
                      <a:pt x="0" y="482941"/>
                    </a:cubicBezTo>
                    <a:lnTo>
                      <a:pt x="0" y="9659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485706" tIns="119730" rIns="119730" bIns="119730" numCol="1" spcCol="1270" anchor="ctr" anchorCtr="0">
                <a:noAutofit/>
              </a:bodyPr>
              <a:lstStyle/>
              <a:p>
                <a:pPr marL="0" lvl="0" indent="0" algn="l" defTabSz="1066800">
                  <a:lnSpc>
                    <a:spcPct val="90000"/>
                  </a:lnSpc>
                  <a:spcBef>
                    <a:spcPct val="0"/>
                  </a:spcBef>
                  <a:spcAft>
                    <a:spcPct val="35000"/>
                  </a:spcAft>
                  <a:buNone/>
                </a:pPr>
                <a:endParaRPr lang="en-US" sz="2400" kern="1200" dirty="0"/>
              </a:p>
            </p:txBody>
          </p:sp>
          <p:sp>
            <p:nvSpPr>
              <p:cNvPr id="39" name="Oval 38">
                <a:extLst>
                  <a:ext uri="{FF2B5EF4-FFF2-40B4-BE49-F238E27FC236}">
                    <a16:creationId xmlns:a16="http://schemas.microsoft.com/office/drawing/2014/main" xmlns="" id="{5330E0F6-3463-6E41-81D2-E4854D6FDADF}"/>
                  </a:ext>
                </a:extLst>
              </p:cNvPr>
              <p:cNvSpPr/>
              <p:nvPr/>
            </p:nvSpPr>
            <p:spPr>
              <a:xfrm>
                <a:off x="5546862" y="3634844"/>
                <a:ext cx="1002304" cy="1001831"/>
              </a:xfrm>
              <a:prstGeom prst="ellipse">
                <a:avLst/>
              </a:prstGeom>
            </p:spPr>
            <p:style>
              <a:lnRef idx="2">
                <a:schemeClr val="lt1">
                  <a:hueOff val="0"/>
                  <a:satOff val="0"/>
                  <a:lumOff val="0"/>
                  <a:alphaOff val="0"/>
                </a:schemeClr>
              </a:lnRef>
              <a:fillRef idx="1">
                <a:schemeClr val="accent4">
                  <a:tint val="50000"/>
                  <a:hueOff val="0"/>
                  <a:satOff val="0"/>
                  <a:lumOff val="0"/>
                  <a:alphaOff val="0"/>
                </a:schemeClr>
              </a:fillRef>
              <a:effectRef idx="0">
                <a:schemeClr val="accent4">
                  <a:tint val="50000"/>
                  <a:hueOff val="0"/>
                  <a:satOff val="0"/>
                  <a:lumOff val="0"/>
                  <a:alphaOff val="0"/>
                </a:schemeClr>
              </a:effectRef>
              <a:fontRef idx="minor">
                <a:schemeClr val="lt1">
                  <a:hueOff val="0"/>
                  <a:satOff val="0"/>
                  <a:lumOff val="0"/>
                  <a:alphaOff val="0"/>
                </a:schemeClr>
              </a:fontRef>
            </p:style>
          </p:sp>
          <p:sp>
            <p:nvSpPr>
              <p:cNvPr id="40" name="Freeform 39">
                <a:extLst>
                  <a:ext uri="{FF2B5EF4-FFF2-40B4-BE49-F238E27FC236}">
                    <a16:creationId xmlns:a16="http://schemas.microsoft.com/office/drawing/2014/main" xmlns="" id="{FCDB1408-696E-7D46-8C26-9E34815FA71D}"/>
                  </a:ext>
                </a:extLst>
              </p:cNvPr>
              <p:cNvSpPr/>
              <p:nvPr/>
            </p:nvSpPr>
            <p:spPr>
              <a:xfrm>
                <a:off x="6684185" y="2930309"/>
                <a:ext cx="2988000" cy="579532"/>
              </a:xfrm>
              <a:custGeom>
                <a:avLst/>
                <a:gdLst>
                  <a:gd name="connsiteX0" fmla="*/ 0 w 2161021"/>
                  <a:gd name="connsiteY0" fmla="*/ 96591 h 579532"/>
                  <a:gd name="connsiteX1" fmla="*/ 96591 w 2161021"/>
                  <a:gd name="connsiteY1" fmla="*/ 0 h 579532"/>
                  <a:gd name="connsiteX2" fmla="*/ 2064430 w 2161021"/>
                  <a:gd name="connsiteY2" fmla="*/ 0 h 579532"/>
                  <a:gd name="connsiteX3" fmla="*/ 2161021 w 2161021"/>
                  <a:gd name="connsiteY3" fmla="*/ 96591 h 579532"/>
                  <a:gd name="connsiteX4" fmla="*/ 2161021 w 2161021"/>
                  <a:gd name="connsiteY4" fmla="*/ 482941 h 579532"/>
                  <a:gd name="connsiteX5" fmla="*/ 2064430 w 2161021"/>
                  <a:gd name="connsiteY5" fmla="*/ 579532 h 579532"/>
                  <a:gd name="connsiteX6" fmla="*/ 96591 w 2161021"/>
                  <a:gd name="connsiteY6" fmla="*/ 579532 h 579532"/>
                  <a:gd name="connsiteX7" fmla="*/ 0 w 2161021"/>
                  <a:gd name="connsiteY7" fmla="*/ 482941 h 579532"/>
                  <a:gd name="connsiteX8" fmla="*/ 0 w 2161021"/>
                  <a:gd name="connsiteY8" fmla="*/ 96591 h 57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1021" h="579532">
                    <a:moveTo>
                      <a:pt x="0" y="96591"/>
                    </a:moveTo>
                    <a:cubicBezTo>
                      <a:pt x="0" y="43245"/>
                      <a:pt x="43245" y="0"/>
                      <a:pt x="96591" y="0"/>
                    </a:cubicBezTo>
                    <a:lnTo>
                      <a:pt x="2064430" y="0"/>
                    </a:lnTo>
                    <a:cubicBezTo>
                      <a:pt x="2117776" y="0"/>
                      <a:pt x="2161021" y="43245"/>
                      <a:pt x="2161021" y="96591"/>
                    </a:cubicBezTo>
                    <a:lnTo>
                      <a:pt x="2161021" y="482941"/>
                    </a:lnTo>
                    <a:cubicBezTo>
                      <a:pt x="2161021" y="536287"/>
                      <a:pt x="2117776" y="579532"/>
                      <a:pt x="2064430" y="579532"/>
                    </a:cubicBezTo>
                    <a:lnTo>
                      <a:pt x="96591" y="579532"/>
                    </a:lnTo>
                    <a:cubicBezTo>
                      <a:pt x="43245" y="579532"/>
                      <a:pt x="0" y="536287"/>
                      <a:pt x="0" y="482941"/>
                    </a:cubicBezTo>
                    <a:lnTo>
                      <a:pt x="0" y="96591"/>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485706" tIns="119730" rIns="119730" bIns="119730" numCol="1" spcCol="1270" anchor="ctr" anchorCtr="0">
                <a:noAutofit/>
              </a:bodyPr>
              <a:lstStyle/>
              <a:p>
                <a:pPr marL="0" lvl="0" indent="0" algn="l" defTabSz="1066800">
                  <a:lnSpc>
                    <a:spcPct val="90000"/>
                  </a:lnSpc>
                  <a:spcBef>
                    <a:spcPct val="0"/>
                  </a:spcBef>
                  <a:spcAft>
                    <a:spcPct val="35000"/>
                  </a:spcAft>
                  <a:buNone/>
                </a:pPr>
                <a:endParaRPr lang="en-US" sz="2400" kern="1200" dirty="0"/>
              </a:p>
            </p:txBody>
          </p:sp>
          <p:sp>
            <p:nvSpPr>
              <p:cNvPr id="41" name="Oval 40">
                <a:extLst>
                  <a:ext uri="{FF2B5EF4-FFF2-40B4-BE49-F238E27FC236}">
                    <a16:creationId xmlns:a16="http://schemas.microsoft.com/office/drawing/2014/main" xmlns="" id="{2D3B2469-C26F-5E4B-97F0-C22A340141D5}"/>
                  </a:ext>
                </a:extLst>
              </p:cNvPr>
              <p:cNvSpPr/>
              <p:nvPr/>
            </p:nvSpPr>
            <p:spPr>
              <a:xfrm>
                <a:off x="6084837" y="2362524"/>
                <a:ext cx="1002304" cy="1001831"/>
              </a:xfrm>
              <a:prstGeom prst="ellipse">
                <a:avLst/>
              </a:prstGeom>
            </p:spPr>
            <p:style>
              <a:lnRef idx="2">
                <a:schemeClr val="lt1">
                  <a:hueOff val="0"/>
                  <a:satOff val="0"/>
                  <a:lumOff val="0"/>
                  <a:alphaOff val="0"/>
                </a:schemeClr>
              </a:lnRef>
              <a:fillRef idx="1">
                <a:schemeClr val="accent5">
                  <a:tint val="50000"/>
                  <a:hueOff val="0"/>
                  <a:satOff val="0"/>
                  <a:lumOff val="0"/>
                  <a:alphaOff val="0"/>
                </a:schemeClr>
              </a:fillRef>
              <a:effectRef idx="0">
                <a:schemeClr val="accent5">
                  <a:tint val="50000"/>
                  <a:hueOff val="0"/>
                  <a:satOff val="0"/>
                  <a:lumOff val="0"/>
                  <a:alphaOff val="0"/>
                </a:schemeClr>
              </a:effectRef>
              <a:fontRef idx="minor">
                <a:schemeClr val="lt1">
                  <a:hueOff val="0"/>
                  <a:satOff val="0"/>
                  <a:lumOff val="0"/>
                  <a:alphaOff val="0"/>
                </a:schemeClr>
              </a:fontRef>
            </p:style>
          </p:sp>
          <p:sp>
            <p:nvSpPr>
              <p:cNvPr id="42" name="Freeform 41">
                <a:extLst>
                  <a:ext uri="{FF2B5EF4-FFF2-40B4-BE49-F238E27FC236}">
                    <a16:creationId xmlns:a16="http://schemas.microsoft.com/office/drawing/2014/main" xmlns="" id="{5385B428-9034-8F40-8F70-C92FFEA7E5EF}"/>
                  </a:ext>
                </a:extLst>
              </p:cNvPr>
              <p:cNvSpPr/>
              <p:nvPr/>
            </p:nvSpPr>
            <p:spPr>
              <a:xfrm>
                <a:off x="6983684" y="1635096"/>
                <a:ext cx="2988000" cy="579532"/>
              </a:xfrm>
              <a:custGeom>
                <a:avLst/>
                <a:gdLst>
                  <a:gd name="connsiteX0" fmla="*/ 0 w 2161021"/>
                  <a:gd name="connsiteY0" fmla="*/ 96591 h 579532"/>
                  <a:gd name="connsiteX1" fmla="*/ 96591 w 2161021"/>
                  <a:gd name="connsiteY1" fmla="*/ 0 h 579532"/>
                  <a:gd name="connsiteX2" fmla="*/ 2064430 w 2161021"/>
                  <a:gd name="connsiteY2" fmla="*/ 0 h 579532"/>
                  <a:gd name="connsiteX3" fmla="*/ 2161021 w 2161021"/>
                  <a:gd name="connsiteY3" fmla="*/ 96591 h 579532"/>
                  <a:gd name="connsiteX4" fmla="*/ 2161021 w 2161021"/>
                  <a:gd name="connsiteY4" fmla="*/ 482941 h 579532"/>
                  <a:gd name="connsiteX5" fmla="*/ 2064430 w 2161021"/>
                  <a:gd name="connsiteY5" fmla="*/ 579532 h 579532"/>
                  <a:gd name="connsiteX6" fmla="*/ 96591 w 2161021"/>
                  <a:gd name="connsiteY6" fmla="*/ 579532 h 579532"/>
                  <a:gd name="connsiteX7" fmla="*/ 0 w 2161021"/>
                  <a:gd name="connsiteY7" fmla="*/ 482941 h 579532"/>
                  <a:gd name="connsiteX8" fmla="*/ 0 w 2161021"/>
                  <a:gd name="connsiteY8" fmla="*/ 96591 h 57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1021" h="579532">
                    <a:moveTo>
                      <a:pt x="0" y="96591"/>
                    </a:moveTo>
                    <a:cubicBezTo>
                      <a:pt x="0" y="43245"/>
                      <a:pt x="43245" y="0"/>
                      <a:pt x="96591" y="0"/>
                    </a:cubicBezTo>
                    <a:lnTo>
                      <a:pt x="2064430" y="0"/>
                    </a:lnTo>
                    <a:cubicBezTo>
                      <a:pt x="2117776" y="0"/>
                      <a:pt x="2161021" y="43245"/>
                      <a:pt x="2161021" y="96591"/>
                    </a:cubicBezTo>
                    <a:lnTo>
                      <a:pt x="2161021" y="482941"/>
                    </a:lnTo>
                    <a:cubicBezTo>
                      <a:pt x="2161021" y="536287"/>
                      <a:pt x="2117776" y="579532"/>
                      <a:pt x="2064430" y="579532"/>
                    </a:cubicBezTo>
                    <a:lnTo>
                      <a:pt x="96591" y="579532"/>
                    </a:lnTo>
                    <a:cubicBezTo>
                      <a:pt x="43245" y="579532"/>
                      <a:pt x="0" y="536287"/>
                      <a:pt x="0" y="482941"/>
                    </a:cubicBezTo>
                    <a:lnTo>
                      <a:pt x="0" y="96591"/>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485706" tIns="119730" rIns="119730" bIns="119730" numCol="1" spcCol="1270" anchor="ctr" anchorCtr="0">
                <a:noAutofit/>
              </a:bodyPr>
              <a:lstStyle/>
              <a:p>
                <a:pPr marL="0" lvl="0" indent="0" algn="l" defTabSz="1066800">
                  <a:lnSpc>
                    <a:spcPct val="90000"/>
                  </a:lnSpc>
                  <a:spcBef>
                    <a:spcPct val="0"/>
                  </a:spcBef>
                  <a:spcAft>
                    <a:spcPct val="35000"/>
                  </a:spcAft>
                  <a:buNone/>
                </a:pPr>
                <a:endParaRPr lang="en-US" sz="2400" kern="1200" dirty="0"/>
              </a:p>
            </p:txBody>
          </p:sp>
          <p:sp>
            <p:nvSpPr>
              <p:cNvPr id="43" name="Oval 42">
                <a:extLst>
                  <a:ext uri="{FF2B5EF4-FFF2-40B4-BE49-F238E27FC236}">
                    <a16:creationId xmlns:a16="http://schemas.microsoft.com/office/drawing/2014/main" xmlns="" id="{5FB16E9B-EDEF-FC4A-B8B6-EA91D1817129}"/>
                  </a:ext>
                </a:extLst>
              </p:cNvPr>
              <p:cNvSpPr/>
              <p:nvPr/>
            </p:nvSpPr>
            <p:spPr>
              <a:xfrm>
                <a:off x="6384336" y="1067311"/>
                <a:ext cx="1002304" cy="1001831"/>
              </a:xfrm>
              <a:prstGeom prst="ellipse">
                <a:avLst/>
              </a:prstGeom>
            </p:spPr>
            <p:style>
              <a:lnRef idx="2">
                <a:schemeClr val="lt1">
                  <a:hueOff val="0"/>
                  <a:satOff val="0"/>
                  <a:lumOff val="0"/>
                  <a:alphaOff val="0"/>
                </a:schemeClr>
              </a:lnRef>
              <a:fillRef idx="1">
                <a:schemeClr val="accent6">
                  <a:tint val="50000"/>
                  <a:hueOff val="0"/>
                  <a:satOff val="0"/>
                  <a:lumOff val="0"/>
                  <a:alphaOff val="0"/>
                </a:schemeClr>
              </a:fillRef>
              <a:effectRef idx="0">
                <a:schemeClr val="accent6">
                  <a:tint val="50000"/>
                  <a:hueOff val="0"/>
                  <a:satOff val="0"/>
                  <a:lumOff val="0"/>
                  <a:alphaOff val="0"/>
                </a:schemeClr>
              </a:effectRef>
              <a:fontRef idx="minor">
                <a:schemeClr val="lt1">
                  <a:hueOff val="0"/>
                  <a:satOff val="0"/>
                  <a:lumOff val="0"/>
                  <a:alphaOff val="0"/>
                </a:schemeClr>
              </a:fontRef>
            </p:style>
          </p:sp>
        </p:grpSp>
        <p:pic>
          <p:nvPicPr>
            <p:cNvPr id="45" name="Picture 44">
              <a:extLst>
                <a:ext uri="{FF2B5EF4-FFF2-40B4-BE49-F238E27FC236}">
                  <a16:creationId xmlns:a16="http://schemas.microsoft.com/office/drawing/2014/main" xmlns="" id="{FC9B434F-9566-C446-B4F9-E5D7F24D29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8546" y="5446651"/>
              <a:ext cx="775726" cy="775726"/>
            </a:xfrm>
            <a:prstGeom prst="rect">
              <a:avLst/>
            </a:prstGeom>
          </p:spPr>
        </p:pic>
        <p:sp>
          <p:nvSpPr>
            <p:cNvPr id="46" name="TextBox 45">
              <a:extLst>
                <a:ext uri="{FF2B5EF4-FFF2-40B4-BE49-F238E27FC236}">
                  <a16:creationId xmlns:a16="http://schemas.microsoft.com/office/drawing/2014/main" xmlns="" id="{D5D9AE2A-8547-8045-A7B8-47F883D0E879}"/>
                </a:ext>
              </a:extLst>
            </p:cNvPr>
            <p:cNvSpPr txBox="1"/>
            <p:nvPr/>
          </p:nvSpPr>
          <p:spPr>
            <a:xfrm>
              <a:off x="3534192" y="5982390"/>
              <a:ext cx="2671661" cy="400110"/>
            </a:xfrm>
            <a:prstGeom prst="rect">
              <a:avLst/>
            </a:prstGeom>
            <a:noFill/>
          </p:spPr>
          <p:txBody>
            <a:bodyPr wrap="square" rtlCol="0">
              <a:spAutoFit/>
            </a:bodyPr>
            <a:lstStyle/>
            <a:p>
              <a:pPr algn="ctr"/>
              <a:r>
                <a:rPr lang="en-US" sz="2000" b="1" dirty="0">
                  <a:solidFill>
                    <a:schemeClr val="bg1"/>
                  </a:solidFill>
                </a:rPr>
                <a:t>Conceptual Design</a:t>
              </a:r>
            </a:p>
          </p:txBody>
        </p:sp>
        <p:sp>
          <p:nvSpPr>
            <p:cNvPr id="47" name="TextBox 46">
              <a:extLst>
                <a:ext uri="{FF2B5EF4-FFF2-40B4-BE49-F238E27FC236}">
                  <a16:creationId xmlns:a16="http://schemas.microsoft.com/office/drawing/2014/main" xmlns="" id="{226E165E-47A5-5D49-95E6-3E2BE283A213}"/>
                </a:ext>
              </a:extLst>
            </p:cNvPr>
            <p:cNvSpPr txBox="1"/>
            <p:nvPr/>
          </p:nvSpPr>
          <p:spPr>
            <a:xfrm>
              <a:off x="5390448" y="5299091"/>
              <a:ext cx="2714103" cy="400110"/>
            </a:xfrm>
            <a:prstGeom prst="rect">
              <a:avLst/>
            </a:prstGeom>
            <a:noFill/>
          </p:spPr>
          <p:txBody>
            <a:bodyPr wrap="square" rtlCol="0">
              <a:spAutoFit/>
            </a:bodyPr>
            <a:lstStyle/>
            <a:p>
              <a:pPr algn="ctr"/>
              <a:r>
                <a:rPr lang="en-US" sz="2000" b="1" dirty="0">
                  <a:solidFill>
                    <a:schemeClr val="bg1"/>
                  </a:solidFill>
                </a:rPr>
                <a:t>Hardware Development</a:t>
              </a:r>
            </a:p>
          </p:txBody>
        </p:sp>
        <p:sp>
          <p:nvSpPr>
            <p:cNvPr id="48" name="TextBox 47">
              <a:extLst>
                <a:ext uri="{FF2B5EF4-FFF2-40B4-BE49-F238E27FC236}">
                  <a16:creationId xmlns:a16="http://schemas.microsoft.com/office/drawing/2014/main" xmlns="" id="{58F44859-C964-D943-8964-560E60B0755B}"/>
                </a:ext>
              </a:extLst>
            </p:cNvPr>
            <p:cNvSpPr txBox="1"/>
            <p:nvPr/>
          </p:nvSpPr>
          <p:spPr>
            <a:xfrm>
              <a:off x="6451607" y="4301101"/>
              <a:ext cx="2682602" cy="400110"/>
            </a:xfrm>
            <a:prstGeom prst="rect">
              <a:avLst/>
            </a:prstGeom>
            <a:noFill/>
          </p:spPr>
          <p:txBody>
            <a:bodyPr wrap="square" rtlCol="0">
              <a:spAutoFit/>
            </a:bodyPr>
            <a:lstStyle/>
            <a:p>
              <a:pPr algn="ctr"/>
              <a:r>
                <a:rPr lang="en-US" sz="2000" b="1" dirty="0">
                  <a:solidFill>
                    <a:schemeClr val="bg1"/>
                  </a:solidFill>
                </a:rPr>
                <a:t>Software </a:t>
              </a:r>
              <a:r>
                <a:rPr lang="en-US" sz="2000" b="1" dirty="0" smtClean="0">
                  <a:solidFill>
                    <a:schemeClr val="bg1"/>
                  </a:solidFill>
                </a:rPr>
                <a:t>Design </a:t>
              </a:r>
              <a:endParaRPr lang="en-US" sz="2000" b="1" dirty="0">
                <a:solidFill>
                  <a:schemeClr val="bg1"/>
                </a:solidFill>
              </a:endParaRPr>
            </a:p>
          </p:txBody>
        </p:sp>
        <p:sp>
          <p:nvSpPr>
            <p:cNvPr id="49" name="TextBox 48">
              <a:extLst>
                <a:ext uri="{FF2B5EF4-FFF2-40B4-BE49-F238E27FC236}">
                  <a16:creationId xmlns:a16="http://schemas.microsoft.com/office/drawing/2014/main" xmlns="" id="{43361656-D01D-BF45-A290-D477DC43677D}"/>
                </a:ext>
              </a:extLst>
            </p:cNvPr>
            <p:cNvSpPr txBox="1"/>
            <p:nvPr/>
          </p:nvSpPr>
          <p:spPr>
            <a:xfrm>
              <a:off x="6979185" y="3016957"/>
              <a:ext cx="2693000" cy="400110"/>
            </a:xfrm>
            <a:prstGeom prst="rect">
              <a:avLst/>
            </a:prstGeom>
            <a:noFill/>
          </p:spPr>
          <p:txBody>
            <a:bodyPr wrap="square" rtlCol="0">
              <a:spAutoFit/>
            </a:bodyPr>
            <a:lstStyle/>
            <a:p>
              <a:pPr algn="ctr"/>
              <a:r>
                <a:rPr lang="en-US" sz="2000" b="1" dirty="0">
                  <a:solidFill>
                    <a:schemeClr val="bg1"/>
                  </a:solidFill>
                </a:rPr>
                <a:t>System Integration</a:t>
              </a:r>
            </a:p>
          </p:txBody>
        </p:sp>
        <p:sp>
          <p:nvSpPr>
            <p:cNvPr id="50" name="TextBox 49">
              <a:extLst>
                <a:ext uri="{FF2B5EF4-FFF2-40B4-BE49-F238E27FC236}">
                  <a16:creationId xmlns:a16="http://schemas.microsoft.com/office/drawing/2014/main" xmlns="" id="{5A828A88-2B4C-754E-8246-EC833DD81507}"/>
                </a:ext>
              </a:extLst>
            </p:cNvPr>
            <p:cNvSpPr txBox="1"/>
            <p:nvPr/>
          </p:nvSpPr>
          <p:spPr>
            <a:xfrm>
              <a:off x="7277923" y="1727756"/>
              <a:ext cx="2693761" cy="400110"/>
            </a:xfrm>
            <a:prstGeom prst="rect">
              <a:avLst/>
            </a:prstGeom>
            <a:noFill/>
          </p:spPr>
          <p:txBody>
            <a:bodyPr wrap="square" rtlCol="0">
              <a:spAutoFit/>
            </a:bodyPr>
            <a:lstStyle/>
            <a:p>
              <a:pPr algn="ctr"/>
              <a:r>
                <a:rPr lang="en-US" sz="2000" b="1" dirty="0">
                  <a:solidFill>
                    <a:schemeClr val="bg1"/>
                  </a:solidFill>
                </a:rPr>
                <a:t>System Testing</a:t>
              </a:r>
            </a:p>
          </p:txBody>
        </p:sp>
        <p:pic>
          <p:nvPicPr>
            <p:cNvPr id="52" name="Picture 51">
              <a:extLst>
                <a:ext uri="{FF2B5EF4-FFF2-40B4-BE49-F238E27FC236}">
                  <a16:creationId xmlns:a16="http://schemas.microsoft.com/office/drawing/2014/main" xmlns="" id="{5ABC481A-26F4-9945-B273-3D599ECF68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1564" y="1185919"/>
              <a:ext cx="771857" cy="771857"/>
            </a:xfrm>
            <a:prstGeom prst="rect">
              <a:avLst/>
            </a:prstGeom>
          </p:spPr>
        </p:pic>
        <p:pic>
          <p:nvPicPr>
            <p:cNvPr id="54" name="Picture 53">
              <a:extLst>
                <a:ext uri="{FF2B5EF4-FFF2-40B4-BE49-F238E27FC236}">
                  <a16:creationId xmlns:a16="http://schemas.microsoft.com/office/drawing/2014/main" xmlns="" id="{BE02B02C-B548-854D-86AC-D5ADE03BE1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6098" y="2510267"/>
              <a:ext cx="708905" cy="708905"/>
            </a:xfrm>
            <a:prstGeom prst="rect">
              <a:avLst/>
            </a:prstGeom>
          </p:spPr>
        </p:pic>
        <p:pic>
          <p:nvPicPr>
            <p:cNvPr id="56" name="Picture 55">
              <a:extLst>
                <a:ext uri="{FF2B5EF4-FFF2-40B4-BE49-F238E27FC236}">
                  <a16:creationId xmlns:a16="http://schemas.microsoft.com/office/drawing/2014/main" xmlns="" id="{79B88A71-E49B-DE43-9651-C01F5DA4E7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53408" y="3731313"/>
              <a:ext cx="813210" cy="813210"/>
            </a:xfrm>
            <a:prstGeom prst="rect">
              <a:avLst/>
            </a:prstGeom>
          </p:spPr>
        </p:pic>
        <p:pic>
          <p:nvPicPr>
            <p:cNvPr id="58" name="Picture 57">
              <a:extLst>
                <a:ext uri="{FF2B5EF4-FFF2-40B4-BE49-F238E27FC236}">
                  <a16:creationId xmlns:a16="http://schemas.microsoft.com/office/drawing/2014/main" xmlns="" id="{D8CBE0E8-BEB2-E949-93EB-0EC45FDBAF1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82794" y="4757335"/>
              <a:ext cx="736413" cy="736413"/>
            </a:xfrm>
            <a:prstGeom prst="rect">
              <a:avLst/>
            </a:prstGeom>
          </p:spPr>
        </p:pic>
      </p:grpSp>
      <p:sp>
        <p:nvSpPr>
          <p:cNvPr id="59" name="TextBox 58">
            <a:extLst>
              <a:ext uri="{FF2B5EF4-FFF2-40B4-BE49-F238E27FC236}">
                <a16:creationId xmlns:a16="http://schemas.microsoft.com/office/drawing/2014/main" xmlns="" id="{067AFACB-BD74-DA47-A214-D9304465419A}"/>
              </a:ext>
            </a:extLst>
          </p:cNvPr>
          <p:cNvSpPr txBox="1"/>
          <p:nvPr/>
        </p:nvSpPr>
        <p:spPr>
          <a:xfrm>
            <a:off x="290873" y="472244"/>
            <a:ext cx="4341468" cy="830997"/>
          </a:xfrm>
          <a:prstGeom prst="rect">
            <a:avLst/>
          </a:prstGeom>
          <a:noFill/>
        </p:spPr>
        <p:txBody>
          <a:bodyPr wrap="square" rtlCol="0">
            <a:spAutoFit/>
          </a:bodyPr>
          <a:lstStyle/>
          <a:p>
            <a:pPr algn="ctr"/>
            <a:r>
              <a:rPr lang="en-US" sz="4800" dirty="0">
                <a:solidFill>
                  <a:srgbClr val="B93128"/>
                </a:solidFill>
                <a:latin typeface="+mj-lt"/>
                <a:ea typeface="Helvetica Neue" charset="0"/>
                <a:cs typeface="Helvetica Neue" charset="0"/>
              </a:rPr>
              <a:t>OUR JOURNEY</a:t>
            </a:r>
          </a:p>
        </p:txBody>
      </p:sp>
      <p:sp>
        <p:nvSpPr>
          <p:cNvPr id="7" name="TextBox 6">
            <a:extLst>
              <a:ext uri="{FF2B5EF4-FFF2-40B4-BE49-F238E27FC236}">
                <a16:creationId xmlns:a16="http://schemas.microsoft.com/office/drawing/2014/main" xmlns="" id="{76847B98-04A5-034B-805A-D7C725C416E4}"/>
              </a:ext>
            </a:extLst>
          </p:cNvPr>
          <p:cNvSpPr txBox="1"/>
          <p:nvPr/>
        </p:nvSpPr>
        <p:spPr>
          <a:xfrm>
            <a:off x="9013371" y="2034968"/>
            <a:ext cx="2725618" cy="646331"/>
          </a:xfrm>
          <a:prstGeom prst="rect">
            <a:avLst/>
          </a:prstGeom>
          <a:noFill/>
        </p:spPr>
        <p:txBody>
          <a:bodyPr wrap="square" rtlCol="0">
            <a:spAutoFit/>
          </a:bodyPr>
          <a:lstStyle/>
          <a:p>
            <a:r>
              <a:rPr lang="en-US" sz="3600" dirty="0" smtClean="0">
                <a:solidFill>
                  <a:srgbClr val="939B44"/>
                </a:solidFill>
                <a:latin typeface="Helvetica Neue" charset="0"/>
                <a:ea typeface="Helvetica Neue" charset="0"/>
                <a:cs typeface="Helvetica Neue" charset="0"/>
              </a:rPr>
              <a:t>On Going </a:t>
            </a:r>
          </a:p>
        </p:txBody>
      </p:sp>
      <p:grpSp>
        <p:nvGrpSpPr>
          <p:cNvPr id="11" name="Group 10">
            <a:extLst>
              <a:ext uri="{FF2B5EF4-FFF2-40B4-BE49-F238E27FC236}">
                <a16:creationId xmlns:a16="http://schemas.microsoft.com/office/drawing/2014/main" xmlns="" id="{E59A01D8-7007-564A-A021-01E26D27CD05}"/>
              </a:ext>
            </a:extLst>
          </p:cNvPr>
          <p:cNvGrpSpPr/>
          <p:nvPr/>
        </p:nvGrpSpPr>
        <p:grpSpPr>
          <a:xfrm>
            <a:off x="8613241" y="1601417"/>
            <a:ext cx="296728" cy="1513434"/>
            <a:chOff x="8534657" y="1601417"/>
            <a:chExt cx="296728" cy="1513434"/>
          </a:xfrm>
        </p:grpSpPr>
        <p:sp>
          <p:nvSpPr>
            <p:cNvPr id="4" name="Right Bracket 3">
              <a:extLst>
                <a:ext uri="{FF2B5EF4-FFF2-40B4-BE49-F238E27FC236}">
                  <a16:creationId xmlns:a16="http://schemas.microsoft.com/office/drawing/2014/main" xmlns="" id="{BD52A16F-0DFB-E943-AE43-B667D2E05C1E}"/>
                </a:ext>
              </a:extLst>
            </p:cNvPr>
            <p:cNvSpPr/>
            <p:nvPr/>
          </p:nvSpPr>
          <p:spPr>
            <a:xfrm>
              <a:off x="8534657" y="1601417"/>
              <a:ext cx="146867" cy="1513434"/>
            </a:xfrm>
            <a:prstGeom prst="rightBracket">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xmlns="" id="{CFE8530A-52CC-8F45-991D-E38E5ECC286C}"/>
                </a:ext>
              </a:extLst>
            </p:cNvPr>
            <p:cNvCxnSpPr>
              <a:cxnSpLocks/>
            </p:cNvCxnSpPr>
            <p:nvPr/>
          </p:nvCxnSpPr>
          <p:spPr>
            <a:xfrm flipV="1">
              <a:off x="8656795" y="2370123"/>
              <a:ext cx="174590" cy="1"/>
            </a:xfrm>
            <a:prstGeom prst="line">
              <a:avLst/>
            </a:prstGeom>
            <a:ln w="571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99894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Oval 33">
            <a:extLst>
              <a:ext uri="{FF2B5EF4-FFF2-40B4-BE49-F238E27FC236}">
                <a16:creationId xmlns:a16="http://schemas.microsoft.com/office/drawing/2014/main" xmlns="" id="{73A6E75B-453F-3142-8F9D-36C4BB4F8C22}"/>
              </a:ext>
            </a:extLst>
          </p:cNvPr>
          <p:cNvSpPr/>
          <p:nvPr/>
        </p:nvSpPr>
        <p:spPr>
          <a:xfrm>
            <a:off x="6513598" y="3133451"/>
            <a:ext cx="3374742" cy="3374742"/>
          </a:xfrm>
          <a:prstGeom prst="ellipse">
            <a:avLst/>
          </a:prstGeom>
          <a:solidFill>
            <a:srgbClr val="FFFFFF"/>
          </a:solidFill>
          <a:ln w="57150">
            <a:solidFill>
              <a:srgbClr val="B93128"/>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solidFill>
                <a:srgbClr val="C87E28"/>
              </a:solidFill>
            </a:endParaRPr>
          </a:p>
        </p:txBody>
      </p:sp>
      <p:sp>
        <p:nvSpPr>
          <p:cNvPr id="35" name="Oval 34">
            <a:extLst>
              <a:ext uri="{FF2B5EF4-FFF2-40B4-BE49-F238E27FC236}">
                <a16:creationId xmlns:a16="http://schemas.microsoft.com/office/drawing/2014/main" xmlns="" id="{99B462EA-3A39-124C-9BE7-3E1A2CEB1FD5}"/>
              </a:ext>
            </a:extLst>
          </p:cNvPr>
          <p:cNvSpPr/>
          <p:nvPr/>
        </p:nvSpPr>
        <p:spPr>
          <a:xfrm>
            <a:off x="6612603" y="3239943"/>
            <a:ext cx="3176733" cy="3176733"/>
          </a:xfrm>
          <a:prstGeom prst="ellipse">
            <a:avLst/>
          </a:prstGeom>
          <a:solidFill>
            <a:srgbClr val="FFFFFF"/>
          </a:solidFill>
          <a:ln w="19050">
            <a:solidFill>
              <a:srgbClr val="B93128"/>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solidFill>
                <a:srgbClr val="939B44"/>
              </a:solidFill>
            </a:endParaRPr>
          </a:p>
        </p:txBody>
      </p:sp>
      <p:sp>
        <p:nvSpPr>
          <p:cNvPr id="21" name="TextBox 20">
            <a:extLst>
              <a:ext uri="{FF2B5EF4-FFF2-40B4-BE49-F238E27FC236}">
                <a16:creationId xmlns:a16="http://schemas.microsoft.com/office/drawing/2014/main" xmlns="" id="{9BEDF040-5C3C-4A28-ACE0-2B37630BF92A}"/>
              </a:ext>
            </a:extLst>
          </p:cNvPr>
          <p:cNvSpPr txBox="1"/>
          <p:nvPr/>
        </p:nvSpPr>
        <p:spPr>
          <a:xfrm>
            <a:off x="-177397" y="468385"/>
            <a:ext cx="5487384" cy="830997"/>
          </a:xfrm>
          <a:prstGeom prst="rect">
            <a:avLst/>
          </a:prstGeom>
          <a:noFill/>
          <a:ln>
            <a:noFill/>
          </a:ln>
        </p:spPr>
        <p:txBody>
          <a:bodyPr wrap="square" rtlCol="0">
            <a:spAutoFit/>
          </a:bodyPr>
          <a:lstStyle/>
          <a:p>
            <a:pPr algn="ctr"/>
            <a:r>
              <a:rPr lang="en-US" sz="4800" dirty="0" smtClean="0">
                <a:solidFill>
                  <a:srgbClr val="939B44"/>
                </a:solidFill>
                <a:latin typeface="+mj-lt"/>
              </a:rPr>
              <a:t>OUR </a:t>
            </a:r>
            <a:r>
              <a:rPr lang="en-US" sz="4800" dirty="0">
                <a:solidFill>
                  <a:srgbClr val="939B44"/>
                </a:solidFill>
                <a:latin typeface="+mj-lt"/>
              </a:rPr>
              <a:t>PARTNERS</a:t>
            </a:r>
          </a:p>
        </p:txBody>
      </p:sp>
      <p:grpSp>
        <p:nvGrpSpPr>
          <p:cNvPr id="17" name="Group 16">
            <a:extLst>
              <a:ext uri="{FF2B5EF4-FFF2-40B4-BE49-F238E27FC236}">
                <a16:creationId xmlns:a16="http://schemas.microsoft.com/office/drawing/2014/main" xmlns="" id="{6B5F25C4-4545-9F43-BACA-6A511D246AEC}"/>
              </a:ext>
            </a:extLst>
          </p:cNvPr>
          <p:cNvGrpSpPr/>
          <p:nvPr/>
        </p:nvGrpSpPr>
        <p:grpSpPr>
          <a:xfrm>
            <a:off x="6947692" y="906536"/>
            <a:ext cx="5147852" cy="1856624"/>
            <a:chOff x="1510769" y="7038152"/>
            <a:chExt cx="5147852" cy="1856624"/>
          </a:xfrm>
        </p:grpSpPr>
        <p:sp>
          <p:nvSpPr>
            <p:cNvPr id="18" name="TextBox 17">
              <a:extLst>
                <a:ext uri="{FF2B5EF4-FFF2-40B4-BE49-F238E27FC236}">
                  <a16:creationId xmlns:a16="http://schemas.microsoft.com/office/drawing/2014/main" xmlns="" id="{9BDD266B-4439-3A4B-B338-B4220FE5F35F}"/>
                </a:ext>
              </a:extLst>
            </p:cNvPr>
            <p:cNvSpPr txBox="1"/>
            <p:nvPr/>
          </p:nvSpPr>
          <p:spPr>
            <a:xfrm>
              <a:off x="3037813" y="7422873"/>
              <a:ext cx="3620808" cy="954107"/>
            </a:xfrm>
            <a:prstGeom prst="rect">
              <a:avLst/>
            </a:prstGeom>
            <a:noFill/>
          </p:spPr>
          <p:txBody>
            <a:bodyPr wrap="square" rtlCol="0">
              <a:spAutoFit/>
            </a:bodyPr>
            <a:lstStyle/>
            <a:p>
              <a:r>
                <a:rPr lang="en-US" sz="2800" dirty="0">
                  <a:solidFill>
                    <a:srgbClr val="939B44"/>
                  </a:solidFill>
                  <a:latin typeface="Helvetica Neue" charset="0"/>
                  <a:ea typeface="Helvetica Neue" charset="0"/>
                  <a:cs typeface="Helvetica Neue" charset="0"/>
                </a:rPr>
                <a:t>Robot companies &amp;</a:t>
              </a:r>
            </a:p>
            <a:p>
              <a:r>
                <a:rPr lang="en-US" sz="2800" dirty="0">
                  <a:solidFill>
                    <a:srgbClr val="939B44"/>
                  </a:solidFill>
                  <a:latin typeface="Helvetica Neue" charset="0"/>
                  <a:ea typeface="Helvetica Neue" charset="0"/>
                  <a:cs typeface="Helvetica Neue" charset="0"/>
                </a:rPr>
                <a:t>Research Institute</a:t>
              </a:r>
            </a:p>
          </p:txBody>
        </p:sp>
        <p:sp>
          <p:nvSpPr>
            <p:cNvPr id="20" name="Line Callout 2 (No Border) 19">
              <a:extLst>
                <a:ext uri="{FF2B5EF4-FFF2-40B4-BE49-F238E27FC236}">
                  <a16:creationId xmlns:a16="http://schemas.microsoft.com/office/drawing/2014/main" xmlns="" id="{E235BB30-64C8-C349-99CA-D900DA5EFA6D}"/>
                </a:ext>
              </a:extLst>
            </p:cNvPr>
            <p:cNvSpPr/>
            <p:nvPr/>
          </p:nvSpPr>
          <p:spPr>
            <a:xfrm flipV="1">
              <a:off x="1510769" y="7038152"/>
              <a:ext cx="2200759" cy="1856624"/>
            </a:xfrm>
            <a:prstGeom prst="callout2">
              <a:avLst>
                <a:gd name="adj1" fmla="val -9509"/>
                <a:gd name="adj2" fmla="val 60808"/>
                <a:gd name="adj3" fmla="val 20365"/>
                <a:gd name="adj4" fmla="val 75297"/>
                <a:gd name="adj5" fmla="val 19209"/>
                <a:gd name="adj6" fmla="val 181797"/>
              </a:avLst>
            </a:prstGeom>
            <a:noFill/>
            <a:ln w="28575">
              <a:solidFill>
                <a:srgbClr val="939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 name="Group 31">
            <a:extLst>
              <a:ext uri="{FF2B5EF4-FFF2-40B4-BE49-F238E27FC236}">
                <a16:creationId xmlns:a16="http://schemas.microsoft.com/office/drawing/2014/main" xmlns="" id="{EF9B016A-E66F-F443-BED9-70085D372DA9}"/>
              </a:ext>
            </a:extLst>
          </p:cNvPr>
          <p:cNvGrpSpPr/>
          <p:nvPr/>
        </p:nvGrpSpPr>
        <p:grpSpPr>
          <a:xfrm>
            <a:off x="186938" y="4965607"/>
            <a:ext cx="5043537" cy="1856624"/>
            <a:chOff x="-484732" y="7831254"/>
            <a:chExt cx="5043537" cy="1856624"/>
          </a:xfrm>
        </p:grpSpPr>
        <p:sp>
          <p:nvSpPr>
            <p:cNvPr id="29" name="TextBox 28">
              <a:extLst>
                <a:ext uri="{FF2B5EF4-FFF2-40B4-BE49-F238E27FC236}">
                  <a16:creationId xmlns:a16="http://schemas.microsoft.com/office/drawing/2014/main" xmlns="" id="{B1971ECA-40AF-184A-B635-8BCFDEFB187E}"/>
                </a:ext>
              </a:extLst>
            </p:cNvPr>
            <p:cNvSpPr txBox="1"/>
            <p:nvPr/>
          </p:nvSpPr>
          <p:spPr>
            <a:xfrm>
              <a:off x="-484732" y="8122483"/>
              <a:ext cx="4240436" cy="523220"/>
            </a:xfrm>
            <a:prstGeom prst="rect">
              <a:avLst/>
            </a:prstGeom>
            <a:noFill/>
          </p:spPr>
          <p:txBody>
            <a:bodyPr wrap="square" rtlCol="0">
              <a:spAutoFit/>
            </a:bodyPr>
            <a:lstStyle/>
            <a:p>
              <a:pPr algn="ctr"/>
              <a:r>
                <a:rPr lang="en-US" sz="2800" dirty="0">
                  <a:solidFill>
                    <a:srgbClr val="939B44"/>
                  </a:solidFill>
                  <a:latin typeface="Helvetica Neue" charset="0"/>
                  <a:ea typeface="Helvetica Neue" charset="0"/>
                  <a:cs typeface="Helvetica Neue" charset="0"/>
                </a:rPr>
                <a:t>Agriculture companies</a:t>
              </a:r>
            </a:p>
          </p:txBody>
        </p:sp>
        <p:sp>
          <p:nvSpPr>
            <p:cNvPr id="31" name="Line Callout 2 (No Border) 30">
              <a:extLst>
                <a:ext uri="{FF2B5EF4-FFF2-40B4-BE49-F238E27FC236}">
                  <a16:creationId xmlns:a16="http://schemas.microsoft.com/office/drawing/2014/main" xmlns="" id="{35483AB6-DF49-2049-A84C-0BE054593824}"/>
                </a:ext>
              </a:extLst>
            </p:cNvPr>
            <p:cNvSpPr/>
            <p:nvPr/>
          </p:nvSpPr>
          <p:spPr>
            <a:xfrm flipV="1">
              <a:off x="2358046" y="7831254"/>
              <a:ext cx="2200759" cy="1856624"/>
            </a:xfrm>
            <a:prstGeom prst="callout2">
              <a:avLst>
                <a:gd name="adj1" fmla="val 92502"/>
                <a:gd name="adj2" fmla="val 82368"/>
                <a:gd name="adj3" fmla="val 53042"/>
                <a:gd name="adj4" fmla="val 56993"/>
                <a:gd name="adj5" fmla="val 51623"/>
                <a:gd name="adj6" fmla="val -87932"/>
              </a:avLst>
            </a:prstGeom>
            <a:noFill/>
            <a:ln w="28575">
              <a:solidFill>
                <a:srgbClr val="939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 name="Picture 2">
            <a:extLst>
              <a:ext uri="{FF2B5EF4-FFF2-40B4-BE49-F238E27FC236}">
                <a16:creationId xmlns:a16="http://schemas.microsoft.com/office/drawing/2014/main" xmlns="" id="{A612237D-9AF3-C249-B07B-01F9465EE925}"/>
              </a:ext>
            </a:extLst>
          </p:cNvPr>
          <p:cNvPicPr>
            <a:picLocks noChangeAspect="1"/>
          </p:cNvPicPr>
          <p:nvPr/>
        </p:nvPicPr>
        <p:blipFill>
          <a:blip r:embed="rId3">
            <a:extLst>
              <a:ext uri="{BEBA8EAE-BF5A-486C-A8C5-ECC9F3942E4B}">
                <a14:imgProps xmlns:a14="http://schemas.microsoft.com/office/drawing/2010/main">
                  <a14:imgLayer>
                    <a14:imgEffect>
                      <a14:brightnessContrast bright="20000"/>
                    </a14:imgEffect>
                  </a14:imgLayer>
                </a14:imgProps>
              </a:ext>
              <a:ext uri="{28A0092B-C50C-407E-A947-70E740481C1C}">
                <a14:useLocalDpi xmlns:a14="http://schemas.microsoft.com/office/drawing/2010/main" val="0"/>
              </a:ext>
            </a:extLst>
          </a:blip>
          <a:stretch>
            <a:fillRect/>
          </a:stretch>
        </p:blipFill>
        <p:spPr>
          <a:xfrm>
            <a:off x="7830674" y="3440391"/>
            <a:ext cx="1422400" cy="1155700"/>
          </a:xfrm>
          <a:prstGeom prst="rect">
            <a:avLst/>
          </a:prstGeom>
        </p:spPr>
      </p:pic>
      <p:pic>
        <p:nvPicPr>
          <p:cNvPr id="27" name="Picture 26">
            <a:extLst>
              <a:ext uri="{FF2B5EF4-FFF2-40B4-BE49-F238E27FC236}">
                <a16:creationId xmlns:a16="http://schemas.microsoft.com/office/drawing/2014/main" xmlns="" id="{E7AB7CF1-CD5B-A44F-8EB7-7C014CC399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8252" y="4688592"/>
            <a:ext cx="1166484" cy="1316033"/>
          </a:xfrm>
          <a:prstGeom prst="rect">
            <a:avLst/>
          </a:prstGeom>
        </p:spPr>
      </p:pic>
      <p:sp>
        <p:nvSpPr>
          <p:cNvPr id="30" name="Oval 29">
            <a:extLst>
              <a:ext uri="{FF2B5EF4-FFF2-40B4-BE49-F238E27FC236}">
                <a16:creationId xmlns:a16="http://schemas.microsoft.com/office/drawing/2014/main" xmlns="" id="{4A099889-D9F1-AC40-907A-2A91EBA76979}"/>
              </a:ext>
            </a:extLst>
          </p:cNvPr>
          <p:cNvSpPr/>
          <p:nvPr/>
        </p:nvSpPr>
        <p:spPr>
          <a:xfrm>
            <a:off x="2860353" y="1590865"/>
            <a:ext cx="3374742" cy="3374742"/>
          </a:xfrm>
          <a:prstGeom prst="ellipse">
            <a:avLst/>
          </a:prstGeom>
          <a:solidFill>
            <a:srgbClr val="FFFFFF"/>
          </a:solidFill>
          <a:ln w="57150">
            <a:solidFill>
              <a:srgbClr val="B93128"/>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solidFill>
                <a:srgbClr val="C87E28"/>
              </a:solidFill>
            </a:endParaRPr>
          </a:p>
        </p:txBody>
      </p:sp>
      <p:sp>
        <p:nvSpPr>
          <p:cNvPr id="33" name="Oval 32">
            <a:extLst>
              <a:ext uri="{FF2B5EF4-FFF2-40B4-BE49-F238E27FC236}">
                <a16:creationId xmlns:a16="http://schemas.microsoft.com/office/drawing/2014/main" xmlns="" id="{57CEA739-4DFD-2547-AF54-FFFD60D70579}"/>
              </a:ext>
            </a:extLst>
          </p:cNvPr>
          <p:cNvSpPr/>
          <p:nvPr/>
        </p:nvSpPr>
        <p:spPr>
          <a:xfrm>
            <a:off x="2959358" y="1697357"/>
            <a:ext cx="3176733" cy="3176733"/>
          </a:xfrm>
          <a:prstGeom prst="ellipse">
            <a:avLst/>
          </a:prstGeom>
          <a:solidFill>
            <a:srgbClr val="FFFFFF"/>
          </a:solidFill>
          <a:ln w="19050">
            <a:solidFill>
              <a:srgbClr val="B93128"/>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solidFill>
                <a:srgbClr val="939B44"/>
              </a:solidFill>
            </a:endParaRPr>
          </a:p>
        </p:txBody>
      </p:sp>
      <p:pic>
        <p:nvPicPr>
          <p:cNvPr id="8" name="Picture 7">
            <a:extLst>
              <a:ext uri="{FF2B5EF4-FFF2-40B4-BE49-F238E27FC236}">
                <a16:creationId xmlns:a16="http://schemas.microsoft.com/office/drawing/2014/main" xmlns="" id="{3D75760C-E022-6F47-B47A-DADB72C6EB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32033" y="1651599"/>
            <a:ext cx="1481852" cy="1481852"/>
          </a:xfrm>
          <a:prstGeom prst="rect">
            <a:avLst/>
          </a:prstGeom>
        </p:spPr>
      </p:pic>
      <p:pic>
        <p:nvPicPr>
          <p:cNvPr id="26" name="Picture 25">
            <a:extLst>
              <a:ext uri="{FF2B5EF4-FFF2-40B4-BE49-F238E27FC236}">
                <a16:creationId xmlns:a16="http://schemas.microsoft.com/office/drawing/2014/main" xmlns="" id="{090C4125-E6F8-7B44-9801-8BC9D576B395}"/>
              </a:ext>
            </a:extLst>
          </p:cNvPr>
          <p:cNvPicPr>
            <a:picLocks noChangeAspect="1"/>
          </p:cNvPicPr>
          <p:nvPr/>
        </p:nvPicPr>
        <p:blipFill rotWithShape="1">
          <a:blip r:embed="rId6">
            <a:extLst>
              <a:ext uri="{28A0092B-C50C-407E-A947-70E740481C1C}">
                <a14:useLocalDpi xmlns:a14="http://schemas.microsoft.com/office/drawing/2010/main" val="0"/>
              </a:ext>
            </a:extLst>
          </a:blip>
          <a:srcRect l="5480" t="4218" r="4218" b="5480"/>
          <a:stretch/>
        </p:blipFill>
        <p:spPr>
          <a:xfrm>
            <a:off x="3342239" y="3220425"/>
            <a:ext cx="1319062" cy="1319062"/>
          </a:xfrm>
          <a:prstGeom prst="ellipse">
            <a:avLst/>
          </a:prstGeom>
        </p:spPr>
      </p:pic>
      <p:pic>
        <p:nvPicPr>
          <p:cNvPr id="37" name="Picture 36">
            <a:extLst>
              <a:ext uri="{FF2B5EF4-FFF2-40B4-BE49-F238E27FC236}">
                <a16:creationId xmlns:a16="http://schemas.microsoft.com/office/drawing/2014/main" xmlns="" id="{F5651575-EDA7-5245-8109-9A9F78DE92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10805" y="2914127"/>
            <a:ext cx="1465536" cy="859337"/>
          </a:xfrm>
          <a:prstGeom prst="rect">
            <a:avLst/>
          </a:prstGeom>
        </p:spPr>
      </p:pic>
    </p:spTree>
    <p:extLst>
      <p:ext uri="{BB962C8B-B14F-4D97-AF65-F5344CB8AC3E}">
        <p14:creationId xmlns:p14="http://schemas.microsoft.com/office/powerpoint/2010/main" val="3078072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66FCC2C5-FC43-4932-A378-636BA2C6542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10014" y="2982264"/>
            <a:ext cx="1637018" cy="1637018"/>
          </a:xfrm>
          <a:noFill/>
          <a:ln>
            <a:noFill/>
          </a:ln>
        </p:spPr>
      </p:pic>
      <p:pic>
        <p:nvPicPr>
          <p:cNvPr id="7" name="Picture 6">
            <a:extLst>
              <a:ext uri="{FF2B5EF4-FFF2-40B4-BE49-F238E27FC236}">
                <a16:creationId xmlns:a16="http://schemas.microsoft.com/office/drawing/2014/main" xmlns="" id="{BF764DCD-5980-45EF-BDFF-F904F75825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127930">
            <a:off x="5954545" y="2861753"/>
            <a:ext cx="1637018" cy="1637018"/>
          </a:xfrm>
          <a:prstGeom prst="rect">
            <a:avLst/>
          </a:prstGeom>
          <a:noFill/>
          <a:ln>
            <a:noFill/>
          </a:ln>
        </p:spPr>
      </p:pic>
      <p:sp>
        <p:nvSpPr>
          <p:cNvPr id="21" name="TextBox 20">
            <a:extLst>
              <a:ext uri="{FF2B5EF4-FFF2-40B4-BE49-F238E27FC236}">
                <a16:creationId xmlns:a16="http://schemas.microsoft.com/office/drawing/2014/main" xmlns="" id="{9BEDF040-5C3C-4A28-ACE0-2B37630BF92A}"/>
              </a:ext>
            </a:extLst>
          </p:cNvPr>
          <p:cNvSpPr txBox="1"/>
          <p:nvPr/>
        </p:nvSpPr>
        <p:spPr>
          <a:xfrm>
            <a:off x="2536016" y="3085426"/>
            <a:ext cx="7493786" cy="646331"/>
          </a:xfrm>
          <a:prstGeom prst="rect">
            <a:avLst/>
          </a:prstGeom>
          <a:noFill/>
        </p:spPr>
        <p:txBody>
          <a:bodyPr wrap="square" rtlCol="0">
            <a:spAutoFit/>
          </a:bodyPr>
          <a:lstStyle/>
          <a:p>
            <a:pPr algn="ctr"/>
            <a:r>
              <a:rPr lang="en-US" sz="3600" dirty="0">
                <a:solidFill>
                  <a:srgbClr val="C87E28"/>
                </a:solidFill>
                <a:latin typeface="Helvetica Neue Light" charset="0"/>
                <a:ea typeface="Helvetica Neue Light" charset="0"/>
                <a:cs typeface="Helvetica Neue Light" charset="0"/>
              </a:rPr>
              <a:t>MAKE AGRICULTURE </a:t>
            </a:r>
            <a:r>
              <a:rPr lang="en-US" sz="3600" dirty="0" smtClean="0">
                <a:solidFill>
                  <a:srgbClr val="C87E28"/>
                </a:solidFill>
                <a:latin typeface="Helvetica Neue Light" charset="0"/>
                <a:ea typeface="Helvetica Neue Light" charset="0"/>
                <a:cs typeface="Helvetica Neue Light" charset="0"/>
              </a:rPr>
              <a:t>SMARTER</a:t>
            </a:r>
            <a:r>
              <a:rPr lang="en-US" sz="3600" b="1" dirty="0" smtClean="0">
                <a:solidFill>
                  <a:srgbClr val="C87E28"/>
                </a:solidFill>
                <a:latin typeface="Helvetica Neue Light" charset="0"/>
                <a:ea typeface="Helvetica Neue Light" charset="0"/>
                <a:cs typeface="Helvetica Neue Light" charset="0"/>
              </a:rPr>
              <a:t>.</a:t>
            </a:r>
            <a:endParaRPr lang="en-US" sz="3600" b="1" dirty="0">
              <a:solidFill>
                <a:srgbClr val="C87E28"/>
              </a:solidFill>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41937117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ece of fruit&#10;&#10;Description generated with high confidence">
            <a:extLst>
              <a:ext uri="{FF2B5EF4-FFF2-40B4-BE49-F238E27FC236}">
                <a16:creationId xmlns:a16="http://schemas.microsoft.com/office/drawing/2014/main" xmlns="" id="{C0EBC222-2771-4539-9994-7AD74CD2964F}"/>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1567311"/>
            <a:ext cx="12192000" cy="9706872"/>
          </a:xfrm>
          <a:prstGeom prst="rect">
            <a:avLst/>
          </a:prstGeom>
        </p:spPr>
      </p:pic>
      <p:sp>
        <p:nvSpPr>
          <p:cNvPr id="6" name="Rectangle 5">
            <a:extLst>
              <a:ext uri="{FF2B5EF4-FFF2-40B4-BE49-F238E27FC236}">
                <a16:creationId xmlns:a16="http://schemas.microsoft.com/office/drawing/2014/main" xmlns="" id="{329C6FE0-2208-4FDA-B4D3-E4DEC3016DF0}"/>
              </a:ext>
            </a:extLst>
          </p:cNvPr>
          <p:cNvSpPr/>
          <p:nvPr/>
        </p:nvSpPr>
        <p:spPr>
          <a:xfrm>
            <a:off x="4594240" y="2397647"/>
            <a:ext cx="7665720" cy="2003625"/>
          </a:xfrm>
          <a:prstGeom prst="rect">
            <a:avLst/>
          </a:prstGeom>
        </p:spPr>
        <p:txBody>
          <a:bodyPr wrap="square">
            <a:spAutoFit/>
          </a:bodyPr>
          <a:lstStyle/>
          <a:p>
            <a:pPr>
              <a:lnSpc>
                <a:spcPct val="90000"/>
              </a:lnSpc>
              <a:spcBef>
                <a:spcPct val="0"/>
              </a:spcBef>
              <a:spcAft>
                <a:spcPts val="600"/>
              </a:spcAft>
            </a:pPr>
            <a:r>
              <a:rPr lang="en-US" sz="13800" b="1" dirty="0">
                <a:solidFill>
                  <a:schemeClr val="bg1"/>
                </a:solidFill>
                <a:latin typeface="Helvetica Neue" charset="0"/>
                <a:ea typeface="Helvetica Neue" charset="0"/>
                <a:cs typeface="Helvetica Neue" charset="0"/>
              </a:rPr>
              <a:t>260,000</a:t>
            </a:r>
            <a:r>
              <a:rPr lang="en-US" sz="3200" b="1" dirty="0">
                <a:solidFill>
                  <a:schemeClr val="bg1"/>
                </a:solidFill>
                <a:latin typeface="Helvetica Neue" charset="0"/>
                <a:ea typeface="Helvetica Neue" charset="0"/>
                <a:cs typeface="Helvetica Neue" charset="0"/>
              </a:rPr>
              <a:t>tons</a:t>
            </a:r>
            <a:endParaRPr lang="en-US" sz="1200" b="1" dirty="0">
              <a:solidFill>
                <a:schemeClr val="bg1"/>
              </a:solidFill>
              <a:latin typeface="Helvetica Neue" charset="0"/>
              <a:ea typeface="Helvetica Neue" charset="0"/>
              <a:cs typeface="Helvetica Neue" charset="0"/>
            </a:endParaRPr>
          </a:p>
        </p:txBody>
      </p:sp>
      <p:sp>
        <p:nvSpPr>
          <p:cNvPr id="11" name="TextBox 10">
            <a:extLst>
              <a:ext uri="{FF2B5EF4-FFF2-40B4-BE49-F238E27FC236}">
                <a16:creationId xmlns:a16="http://schemas.microsoft.com/office/drawing/2014/main" xmlns="" id="{6B1AC373-2BDF-4F3E-9D40-C354E522665E}"/>
              </a:ext>
            </a:extLst>
          </p:cNvPr>
          <p:cNvSpPr txBox="1"/>
          <p:nvPr/>
        </p:nvSpPr>
        <p:spPr>
          <a:xfrm>
            <a:off x="6392571" y="4121599"/>
            <a:ext cx="5971592" cy="1815882"/>
          </a:xfrm>
          <a:prstGeom prst="rect">
            <a:avLst/>
          </a:prstGeom>
          <a:noFill/>
        </p:spPr>
        <p:txBody>
          <a:bodyPr wrap="square" rtlCol="0">
            <a:spAutoFit/>
          </a:bodyPr>
          <a:lstStyle/>
          <a:p>
            <a:r>
              <a:rPr lang="en-US" sz="2800" dirty="0">
                <a:solidFill>
                  <a:schemeClr val="bg1">
                    <a:lumMod val="65000"/>
                    <a:lumOff val="35000"/>
                  </a:schemeClr>
                </a:solidFill>
                <a:latin typeface="Helvetica Neue" charset="0"/>
                <a:ea typeface="Helvetica Neue" charset="0"/>
                <a:cs typeface="Helvetica Neue" charset="0"/>
              </a:rPr>
              <a:t>of fruit and </a:t>
            </a:r>
            <a:r>
              <a:rPr lang="en-US" sz="2800" dirty="0" smtClean="0">
                <a:solidFill>
                  <a:schemeClr val="bg1">
                    <a:lumMod val="65000"/>
                    <a:lumOff val="35000"/>
                  </a:schemeClr>
                </a:solidFill>
                <a:latin typeface="Helvetica Neue" charset="0"/>
                <a:ea typeface="Helvetica Neue" charset="0"/>
                <a:cs typeface="Helvetica Neue" charset="0"/>
              </a:rPr>
              <a:t>vegetables </a:t>
            </a:r>
            <a:r>
              <a:rPr lang="en-US" sz="2800" dirty="0">
                <a:solidFill>
                  <a:schemeClr val="bg1">
                    <a:lumMod val="65000"/>
                    <a:lumOff val="35000"/>
                  </a:schemeClr>
                </a:solidFill>
                <a:latin typeface="Helvetica Neue" charset="0"/>
                <a:ea typeface="Helvetica Neue" charset="0"/>
                <a:cs typeface="Helvetica Neue" charset="0"/>
              </a:rPr>
              <a:t>are wasted during harvesting worldwide</a:t>
            </a:r>
          </a:p>
          <a:p>
            <a:endParaRPr lang="en-US" sz="2800" dirty="0"/>
          </a:p>
          <a:p>
            <a:endParaRPr lang="en-US" sz="2800" dirty="0"/>
          </a:p>
        </p:txBody>
      </p:sp>
    </p:spTree>
    <p:extLst>
      <p:ext uri="{BB962C8B-B14F-4D97-AF65-F5344CB8AC3E}">
        <p14:creationId xmlns:p14="http://schemas.microsoft.com/office/powerpoint/2010/main" val="2915748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F4B7487B-D396-473D-988F-022E9312BF7C}"/>
              </a:ext>
            </a:extLst>
          </p:cNvPr>
          <p:cNvSpPr txBox="1"/>
          <p:nvPr/>
        </p:nvSpPr>
        <p:spPr>
          <a:xfrm>
            <a:off x="-543092" y="465182"/>
            <a:ext cx="8648866" cy="584775"/>
          </a:xfrm>
          <a:prstGeom prst="rect">
            <a:avLst/>
          </a:prstGeom>
          <a:noFill/>
          <a:ln>
            <a:noFill/>
          </a:ln>
        </p:spPr>
        <p:txBody>
          <a:bodyPr wrap="square" rtlCol="0">
            <a:spAutoFit/>
          </a:bodyPr>
          <a:lstStyle/>
          <a:p>
            <a:pPr algn="ctr"/>
            <a:r>
              <a:rPr lang="en-US" sz="3200" dirty="0">
                <a:solidFill>
                  <a:srgbClr val="C00000"/>
                </a:solidFill>
                <a:latin typeface="+mj-lt"/>
                <a:ea typeface="Helvetica Neue" charset="0"/>
                <a:cs typeface="Helvetica Neue" charset="0"/>
              </a:rPr>
              <a:t>EXISTING PROBLEMS &amp; PRACTICES</a:t>
            </a:r>
          </a:p>
        </p:txBody>
      </p:sp>
      <p:grpSp>
        <p:nvGrpSpPr>
          <p:cNvPr id="24" name="Group 23">
            <a:extLst>
              <a:ext uri="{FF2B5EF4-FFF2-40B4-BE49-F238E27FC236}">
                <a16:creationId xmlns:a16="http://schemas.microsoft.com/office/drawing/2014/main" xmlns="" id="{F3FBC04F-C020-493C-8D2E-0E8E262CABE4}"/>
              </a:ext>
            </a:extLst>
          </p:cNvPr>
          <p:cNvGrpSpPr/>
          <p:nvPr/>
        </p:nvGrpSpPr>
        <p:grpSpPr>
          <a:xfrm>
            <a:off x="964300" y="1649311"/>
            <a:ext cx="4191151" cy="4421951"/>
            <a:chOff x="1007336" y="791766"/>
            <a:chExt cx="4191151" cy="4421951"/>
          </a:xfrm>
        </p:grpSpPr>
        <p:pic>
          <p:nvPicPr>
            <p:cNvPr id="6" name="Picture 5">
              <a:extLst>
                <a:ext uri="{FF2B5EF4-FFF2-40B4-BE49-F238E27FC236}">
                  <a16:creationId xmlns:a16="http://schemas.microsoft.com/office/drawing/2014/main" xmlns="" id="{7DA07614-34DF-4E1A-8BF6-AA10D012B203}"/>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007336" y="791766"/>
              <a:ext cx="4191151" cy="2792354"/>
            </a:xfrm>
            <a:prstGeom prst="rect">
              <a:avLst/>
            </a:prstGeom>
          </p:spPr>
        </p:pic>
        <p:sp>
          <p:nvSpPr>
            <p:cNvPr id="9" name="TextBox 8">
              <a:extLst>
                <a:ext uri="{FF2B5EF4-FFF2-40B4-BE49-F238E27FC236}">
                  <a16:creationId xmlns:a16="http://schemas.microsoft.com/office/drawing/2014/main" xmlns="" id="{1833230F-9ED8-4A2F-847B-E4A1D4F60BAD}"/>
                </a:ext>
              </a:extLst>
            </p:cNvPr>
            <p:cNvSpPr txBox="1"/>
            <p:nvPr/>
          </p:nvSpPr>
          <p:spPr>
            <a:xfrm>
              <a:off x="1065702" y="3570988"/>
              <a:ext cx="3512617" cy="523220"/>
            </a:xfrm>
            <a:prstGeom prst="rect">
              <a:avLst/>
            </a:prstGeom>
            <a:noFill/>
          </p:spPr>
          <p:txBody>
            <a:bodyPr wrap="square" rtlCol="0">
              <a:spAutoFit/>
            </a:bodyPr>
            <a:lstStyle/>
            <a:p>
              <a:pPr algn="ctr"/>
              <a:r>
                <a:rPr lang="en-US" sz="2800" b="1" dirty="0">
                  <a:solidFill>
                    <a:srgbClr val="C87E28"/>
                  </a:solidFill>
                  <a:latin typeface="Helvetica Neue" charset="0"/>
                  <a:ea typeface="Helvetica Neue" charset="0"/>
                  <a:cs typeface="Helvetica Neue" charset="0"/>
                </a:rPr>
                <a:t>Manually Picked</a:t>
              </a:r>
            </a:p>
          </p:txBody>
        </p:sp>
        <p:sp>
          <p:nvSpPr>
            <p:cNvPr id="18" name="TextBox 17">
              <a:extLst>
                <a:ext uri="{FF2B5EF4-FFF2-40B4-BE49-F238E27FC236}">
                  <a16:creationId xmlns:a16="http://schemas.microsoft.com/office/drawing/2014/main" xmlns="" id="{9477BDC1-AE75-4867-8EF6-CB68D4541D53}"/>
                </a:ext>
              </a:extLst>
            </p:cNvPr>
            <p:cNvSpPr txBox="1"/>
            <p:nvPr/>
          </p:nvSpPr>
          <p:spPr>
            <a:xfrm>
              <a:off x="1289261" y="4198054"/>
              <a:ext cx="3909226" cy="1015663"/>
            </a:xfrm>
            <a:prstGeom prst="rect">
              <a:avLst/>
            </a:prstGeom>
            <a:noFill/>
          </p:spPr>
          <p:txBody>
            <a:bodyPr wrap="square" rtlCol="0">
              <a:spAutoFit/>
            </a:bodyPr>
            <a:lstStyle/>
            <a:p>
              <a:pPr marL="457200" indent="-457200">
                <a:buFont typeface="Arial" panose="020B0604020202020204" pitchFamily="34" charset="0"/>
                <a:buChar char="•"/>
              </a:pPr>
              <a:r>
                <a:rPr lang="en-US" sz="2000" dirty="0">
                  <a:solidFill>
                    <a:srgbClr val="C87E28"/>
                  </a:solidFill>
                  <a:latin typeface="Helvetica Neue" charset="0"/>
                  <a:ea typeface="Helvetica Neue" charset="0"/>
                  <a:cs typeface="Helvetica Neue" charset="0"/>
                </a:rPr>
                <a:t>Costly</a:t>
              </a:r>
            </a:p>
            <a:p>
              <a:pPr marL="457200" indent="-457200">
                <a:buFont typeface="Arial" panose="020B0604020202020204" pitchFamily="34" charset="0"/>
                <a:buChar char="•"/>
              </a:pPr>
              <a:r>
                <a:rPr lang="en-US" sz="2000" dirty="0" smtClean="0">
                  <a:solidFill>
                    <a:srgbClr val="C87E28"/>
                  </a:solidFill>
                  <a:latin typeface="Helvetica Neue" charset="0"/>
                  <a:ea typeface="Helvetica Neue" charset="0"/>
                  <a:cs typeface="Helvetica Neue" charset="0"/>
                </a:rPr>
                <a:t>Slow</a:t>
              </a:r>
            </a:p>
            <a:p>
              <a:pPr marL="457200" indent="-457200">
                <a:buFont typeface="Arial" panose="020B0604020202020204" pitchFamily="34" charset="0"/>
                <a:buChar char="•"/>
              </a:pPr>
              <a:r>
                <a:rPr lang="en-US" sz="2000" dirty="0" smtClean="0">
                  <a:solidFill>
                    <a:srgbClr val="C87E28"/>
                  </a:solidFill>
                  <a:latin typeface="Helvetica Neue" charset="0"/>
                  <a:ea typeface="Helvetica Neue" charset="0"/>
                  <a:cs typeface="Helvetica Neue" charset="0"/>
                </a:rPr>
                <a:t>Labor Intensive</a:t>
              </a:r>
            </a:p>
          </p:txBody>
        </p:sp>
      </p:grpSp>
      <p:grpSp>
        <p:nvGrpSpPr>
          <p:cNvPr id="25" name="Group 24">
            <a:extLst>
              <a:ext uri="{FF2B5EF4-FFF2-40B4-BE49-F238E27FC236}">
                <a16:creationId xmlns:a16="http://schemas.microsoft.com/office/drawing/2014/main" xmlns="" id="{69D03239-84FF-49D4-A4C6-844C7C723384}"/>
              </a:ext>
            </a:extLst>
          </p:cNvPr>
          <p:cNvGrpSpPr/>
          <p:nvPr/>
        </p:nvGrpSpPr>
        <p:grpSpPr>
          <a:xfrm>
            <a:off x="6493955" y="1658111"/>
            <a:ext cx="5739148" cy="4745043"/>
            <a:chOff x="6966336" y="1337278"/>
            <a:chExt cx="5739148" cy="4745043"/>
          </a:xfrm>
        </p:grpSpPr>
        <p:sp>
          <p:nvSpPr>
            <p:cNvPr id="10" name="TextBox 9">
              <a:extLst>
                <a:ext uri="{FF2B5EF4-FFF2-40B4-BE49-F238E27FC236}">
                  <a16:creationId xmlns:a16="http://schemas.microsoft.com/office/drawing/2014/main" xmlns="" id="{BE62A96B-C1DA-4D27-9B6F-991B05D90086}"/>
                </a:ext>
              </a:extLst>
            </p:cNvPr>
            <p:cNvSpPr txBox="1"/>
            <p:nvPr/>
          </p:nvSpPr>
          <p:spPr>
            <a:xfrm>
              <a:off x="7304759" y="4139696"/>
              <a:ext cx="3854940" cy="523220"/>
            </a:xfrm>
            <a:prstGeom prst="rect">
              <a:avLst/>
            </a:prstGeom>
            <a:noFill/>
          </p:spPr>
          <p:txBody>
            <a:bodyPr wrap="square" rtlCol="0">
              <a:spAutoFit/>
            </a:bodyPr>
            <a:lstStyle/>
            <a:p>
              <a:pPr algn="ctr"/>
              <a:r>
                <a:rPr lang="en-US" sz="2800" b="1" dirty="0">
                  <a:solidFill>
                    <a:srgbClr val="C87E28"/>
                  </a:solidFill>
                  <a:latin typeface="Helvetica Neue" charset="0"/>
                  <a:ea typeface="Helvetica Neue" charset="0"/>
                  <a:cs typeface="Helvetica Neue" charset="0"/>
                </a:rPr>
                <a:t>Conventional Gripper</a:t>
              </a:r>
            </a:p>
          </p:txBody>
        </p:sp>
        <p:pic>
          <p:nvPicPr>
            <p:cNvPr id="13" name="Picture 12" descr="A close up of a flower&#10;&#10;Description generated with very high confidence">
              <a:extLst>
                <a:ext uri="{FF2B5EF4-FFF2-40B4-BE49-F238E27FC236}">
                  <a16:creationId xmlns:a16="http://schemas.microsoft.com/office/drawing/2014/main" xmlns="" id="{968CB549-E226-4BBF-A7F8-552868C50209}"/>
                </a:ext>
              </a:extLst>
            </p:cNvPr>
            <p:cNvPicPr>
              <a:picLocks noChangeAspect="1"/>
            </p:cNvPicPr>
            <p:nvPr/>
          </p:nvPicPr>
          <p:blipFill rotWithShape="1">
            <a:blip r:embed="rId5">
              <a:extLst>
                <a:ext uri="{28A0092B-C50C-407E-A947-70E740481C1C}">
                  <a14:useLocalDpi xmlns:a14="http://schemas.microsoft.com/office/drawing/2010/main" val="0"/>
                </a:ext>
              </a:extLst>
            </a:blip>
            <a:srcRect r="21179"/>
            <a:stretch/>
          </p:blipFill>
          <p:spPr>
            <a:xfrm>
              <a:off x="6966336" y="1337278"/>
              <a:ext cx="4237535" cy="2822466"/>
            </a:xfrm>
            <a:prstGeom prst="rect">
              <a:avLst/>
            </a:prstGeom>
          </p:spPr>
        </p:pic>
        <p:sp>
          <p:nvSpPr>
            <p:cNvPr id="16" name="TextBox 15">
              <a:extLst>
                <a:ext uri="{FF2B5EF4-FFF2-40B4-BE49-F238E27FC236}">
                  <a16:creationId xmlns:a16="http://schemas.microsoft.com/office/drawing/2014/main" xmlns="" id="{86D45316-881A-394C-A006-3489EEA65D79}"/>
                </a:ext>
              </a:extLst>
            </p:cNvPr>
            <p:cNvSpPr txBox="1"/>
            <p:nvPr/>
          </p:nvSpPr>
          <p:spPr>
            <a:xfrm>
              <a:off x="7142181" y="4758882"/>
              <a:ext cx="5563303" cy="1323439"/>
            </a:xfrm>
            <a:prstGeom prst="rect">
              <a:avLst/>
            </a:prstGeom>
            <a:noFill/>
          </p:spPr>
          <p:txBody>
            <a:bodyPr wrap="square" rtlCol="0">
              <a:spAutoFit/>
            </a:bodyPr>
            <a:lstStyle/>
            <a:p>
              <a:pPr marL="457200" indent="-457200">
                <a:buFont typeface="Arial" panose="020B0604020202020204" pitchFamily="34" charset="0"/>
                <a:buChar char="•"/>
              </a:pPr>
              <a:r>
                <a:rPr lang="en-US" sz="2000" dirty="0">
                  <a:solidFill>
                    <a:srgbClr val="C87E28"/>
                  </a:solidFill>
                  <a:latin typeface="Helvetica Neue" charset="0"/>
                  <a:ea typeface="Helvetica Neue" charset="0"/>
                  <a:cs typeface="Helvetica Neue" charset="0"/>
                </a:rPr>
                <a:t>Costly</a:t>
              </a:r>
            </a:p>
            <a:p>
              <a:pPr marL="457200" indent="-457200">
                <a:buFont typeface="Arial" panose="020B0604020202020204" pitchFamily="34" charset="0"/>
                <a:buChar char="•"/>
              </a:pPr>
              <a:r>
                <a:rPr lang="en-US" sz="2000" dirty="0">
                  <a:solidFill>
                    <a:srgbClr val="C87E28"/>
                  </a:solidFill>
                  <a:latin typeface="Helvetica Neue" charset="0"/>
                  <a:ea typeface="Helvetica Neue" charset="0"/>
                  <a:cs typeface="Helvetica Neue" charset="0"/>
                </a:rPr>
                <a:t>Rigid</a:t>
              </a:r>
            </a:p>
            <a:p>
              <a:pPr marL="457200" indent="-457200">
                <a:buFont typeface="Arial" panose="020B0604020202020204" pitchFamily="34" charset="0"/>
                <a:buChar char="•"/>
              </a:pPr>
              <a:r>
                <a:rPr lang="en-US" sz="2000" dirty="0">
                  <a:solidFill>
                    <a:srgbClr val="C87E28"/>
                  </a:solidFill>
                  <a:latin typeface="Helvetica Neue" charset="0"/>
                  <a:ea typeface="Helvetica Neue" charset="0"/>
                  <a:cs typeface="Helvetica Neue" charset="0"/>
                </a:rPr>
                <a:t>Damage fruit during harvesting</a:t>
              </a:r>
            </a:p>
            <a:p>
              <a:pPr marL="457200" indent="-457200">
                <a:buFont typeface="Arial" panose="020B0604020202020204" pitchFamily="34" charset="0"/>
                <a:buChar char="•"/>
              </a:pPr>
              <a:r>
                <a:rPr lang="en-US" sz="2000" dirty="0">
                  <a:solidFill>
                    <a:srgbClr val="C87E28"/>
                  </a:solidFill>
                  <a:latin typeface="Helvetica Neue" charset="0"/>
                  <a:ea typeface="Helvetica Neue" charset="0"/>
                  <a:cs typeface="Helvetica Neue" charset="0"/>
                </a:rPr>
                <a:t>Difficult to </a:t>
              </a:r>
              <a:r>
                <a:rPr lang="en-US" sz="2000" dirty="0" smtClean="0">
                  <a:solidFill>
                    <a:srgbClr val="C87E28"/>
                  </a:solidFill>
                  <a:latin typeface="Helvetica Neue" charset="0"/>
                  <a:ea typeface="Helvetica Neue" charset="0"/>
                  <a:cs typeface="Helvetica Neue" charset="0"/>
                </a:rPr>
                <a:t>adjust </a:t>
              </a:r>
              <a:r>
                <a:rPr lang="en-US" sz="2000" dirty="0">
                  <a:solidFill>
                    <a:srgbClr val="C87E28"/>
                  </a:solidFill>
                  <a:latin typeface="Helvetica Neue" charset="0"/>
                  <a:ea typeface="Helvetica Neue" charset="0"/>
                  <a:cs typeface="Helvetica Neue" charset="0"/>
                </a:rPr>
                <a:t>for various size of fruits</a:t>
              </a:r>
            </a:p>
          </p:txBody>
        </p:sp>
      </p:grpSp>
      <p:sp>
        <p:nvSpPr>
          <p:cNvPr id="8" name="Rounded Rectangle 7"/>
          <p:cNvSpPr/>
          <p:nvPr/>
        </p:nvSpPr>
        <p:spPr>
          <a:xfrm>
            <a:off x="1009249" y="4673612"/>
            <a:ext cx="78893" cy="1411505"/>
          </a:xfrm>
          <a:prstGeom prst="roundRect">
            <a:avLst/>
          </a:prstGeom>
          <a:solidFill>
            <a:srgbClr val="F5BE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533447" y="4722139"/>
            <a:ext cx="79200" cy="1411505"/>
          </a:xfrm>
          <a:prstGeom prst="roundRect">
            <a:avLst/>
          </a:prstGeom>
          <a:solidFill>
            <a:srgbClr val="F5BE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2146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1"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accel="5000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500" fill="hold"/>
                                        <p:tgtEl>
                                          <p:spTgt spid="24"/>
                                        </p:tgtEl>
                                        <p:attrNameLst>
                                          <p:attrName>ppt_x</p:attrName>
                                        </p:attrNameLst>
                                      </p:cBhvr>
                                      <p:tavLst>
                                        <p:tav tm="0">
                                          <p:val>
                                            <p:strVal val="0-#ppt_w/2"/>
                                          </p:val>
                                        </p:tav>
                                        <p:tav tm="100000">
                                          <p:val>
                                            <p:strVal val="#ppt_x"/>
                                          </p:val>
                                        </p:tav>
                                      </p:tavLst>
                                    </p:anim>
                                    <p:anim calcmode="lin" valueType="num">
                                      <p:cBhvr additive="base">
                                        <p:cTn id="1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500" fill="hold"/>
                                        <p:tgtEl>
                                          <p:spTgt spid="25"/>
                                        </p:tgtEl>
                                        <p:attrNameLst>
                                          <p:attrName>ppt_x</p:attrName>
                                        </p:attrNameLst>
                                      </p:cBhvr>
                                      <p:tavLst>
                                        <p:tav tm="0">
                                          <p:val>
                                            <p:strVal val="0-#ppt_w/2"/>
                                          </p:val>
                                        </p:tav>
                                        <p:tav tm="100000">
                                          <p:val>
                                            <p:strVal val="#ppt_x"/>
                                          </p:val>
                                        </p:tav>
                                      </p:tavLst>
                                    </p:anim>
                                    <p:anim calcmode="lin" valueType="num">
                                      <p:cBhvr additive="base">
                                        <p:cTn id="30"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1" animBg="1"/>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xmlns="" id="{2D5B2B4A-5349-8643-BA68-EB6100548EF2}"/>
              </a:ext>
            </a:extLst>
          </p:cNvPr>
          <p:cNvGrpSpPr/>
          <p:nvPr/>
        </p:nvGrpSpPr>
        <p:grpSpPr>
          <a:xfrm>
            <a:off x="6575438" y="1499947"/>
            <a:ext cx="4921262" cy="4947863"/>
            <a:chOff x="6322908" y="914400"/>
            <a:chExt cx="4337927" cy="4361375"/>
          </a:xfrm>
        </p:grpSpPr>
        <p:pic>
          <p:nvPicPr>
            <p:cNvPr id="3" name="Picture 2">
              <a:extLst>
                <a:ext uri="{FF2B5EF4-FFF2-40B4-BE49-F238E27FC236}">
                  <a16:creationId xmlns:a16="http://schemas.microsoft.com/office/drawing/2014/main" xmlns="" id="{D72A8EDE-E487-F64C-8F9B-D122D56C296E}"/>
                </a:ext>
              </a:extLst>
            </p:cNvPr>
            <p:cNvPicPr>
              <a:picLocks noChangeAspect="1"/>
            </p:cNvPicPr>
            <p:nvPr/>
          </p:nvPicPr>
          <p:blipFill rotWithShape="1">
            <a:blip r:embed="rId3">
              <a:extLst>
                <a:ext uri="{28A0092B-C50C-407E-A947-70E740481C1C}">
                  <a14:useLocalDpi xmlns:a14="http://schemas.microsoft.com/office/drawing/2010/main" val="0"/>
                </a:ext>
              </a:extLst>
            </a:blip>
            <a:srcRect l="4092" t="5410" r="26209" b="21308"/>
            <a:stretch/>
          </p:blipFill>
          <p:spPr>
            <a:xfrm>
              <a:off x="6322908" y="914400"/>
              <a:ext cx="4337927" cy="2850573"/>
            </a:xfrm>
            <a:prstGeom prst="rect">
              <a:avLst/>
            </a:prstGeom>
          </p:spPr>
        </p:pic>
        <p:sp>
          <p:nvSpPr>
            <p:cNvPr id="4" name="TextBox 3">
              <a:extLst>
                <a:ext uri="{FF2B5EF4-FFF2-40B4-BE49-F238E27FC236}">
                  <a16:creationId xmlns:a16="http://schemas.microsoft.com/office/drawing/2014/main" xmlns="" id="{4FD17D5F-8883-0643-A1A1-0E1A8BD0BF23}"/>
                </a:ext>
              </a:extLst>
            </p:cNvPr>
            <p:cNvSpPr txBox="1"/>
            <p:nvPr/>
          </p:nvSpPr>
          <p:spPr>
            <a:xfrm>
              <a:off x="6634737" y="3883771"/>
              <a:ext cx="3512617" cy="584775"/>
            </a:xfrm>
            <a:prstGeom prst="rect">
              <a:avLst/>
            </a:prstGeom>
            <a:noFill/>
          </p:spPr>
          <p:txBody>
            <a:bodyPr wrap="square" rtlCol="0">
              <a:spAutoFit/>
            </a:bodyPr>
            <a:lstStyle/>
            <a:p>
              <a:pPr algn="ctr"/>
              <a:r>
                <a:rPr lang="en-US" sz="3200" b="1" dirty="0">
                  <a:solidFill>
                    <a:srgbClr val="C87E28"/>
                  </a:solidFill>
                  <a:latin typeface="Helvetica Neue" charset="0"/>
                  <a:ea typeface="Helvetica Neue" charset="0"/>
                  <a:cs typeface="Helvetica Neue" charset="0"/>
                </a:rPr>
                <a:t>Manually Packed</a:t>
              </a:r>
            </a:p>
          </p:txBody>
        </p:sp>
        <p:sp>
          <p:nvSpPr>
            <p:cNvPr id="5" name="TextBox 4">
              <a:extLst>
                <a:ext uri="{FF2B5EF4-FFF2-40B4-BE49-F238E27FC236}">
                  <a16:creationId xmlns:a16="http://schemas.microsoft.com/office/drawing/2014/main" xmlns="" id="{E3C49754-5877-6D41-931A-ABB1D153EA26}"/>
                </a:ext>
              </a:extLst>
            </p:cNvPr>
            <p:cNvSpPr txBox="1"/>
            <p:nvPr/>
          </p:nvSpPr>
          <p:spPr>
            <a:xfrm>
              <a:off x="6634737" y="4543279"/>
              <a:ext cx="3755446" cy="732496"/>
            </a:xfrm>
            <a:prstGeom prst="rect">
              <a:avLst/>
            </a:prstGeom>
            <a:noFill/>
          </p:spPr>
          <p:txBody>
            <a:bodyPr wrap="square" rtlCol="0">
              <a:spAutoFit/>
            </a:bodyPr>
            <a:lstStyle/>
            <a:p>
              <a:pPr marL="457200" indent="-457200">
                <a:buFont typeface="Arial" panose="020B0604020202020204" pitchFamily="34" charset="0"/>
                <a:buChar char="•"/>
              </a:pPr>
              <a:r>
                <a:rPr lang="en-US" sz="2400" dirty="0">
                  <a:solidFill>
                    <a:srgbClr val="C87E28"/>
                  </a:solidFill>
                  <a:latin typeface="Helvetica Neue" charset="0"/>
                  <a:ea typeface="Helvetica Neue" charset="0"/>
                  <a:cs typeface="Helvetica Neue" charset="0"/>
                </a:rPr>
                <a:t>Very labor intensive</a:t>
              </a:r>
            </a:p>
            <a:p>
              <a:pPr marL="457200" indent="-457200">
                <a:buFont typeface="Arial" panose="020B0604020202020204" pitchFamily="34" charset="0"/>
                <a:buChar char="•"/>
              </a:pPr>
              <a:r>
                <a:rPr lang="en-US" sz="2400" dirty="0">
                  <a:solidFill>
                    <a:srgbClr val="C87E28"/>
                  </a:solidFill>
                  <a:latin typeface="Helvetica Neue" charset="0"/>
                  <a:ea typeface="Helvetica Neue" charset="0"/>
                  <a:cs typeface="Helvetica Neue" charset="0"/>
                </a:rPr>
                <a:t>Slow</a:t>
              </a:r>
            </a:p>
          </p:txBody>
        </p:sp>
      </p:grpSp>
      <p:grpSp>
        <p:nvGrpSpPr>
          <p:cNvPr id="8" name="Group 7"/>
          <p:cNvGrpSpPr/>
          <p:nvPr/>
        </p:nvGrpSpPr>
        <p:grpSpPr>
          <a:xfrm>
            <a:off x="918818" y="1499947"/>
            <a:ext cx="5802894" cy="4658250"/>
            <a:chOff x="918818" y="1499947"/>
            <a:chExt cx="5802894" cy="4658250"/>
          </a:xfrm>
        </p:grpSpPr>
        <p:pic>
          <p:nvPicPr>
            <p:cNvPr id="9" name="Picture 8">
              <a:extLst>
                <a:ext uri="{FF2B5EF4-FFF2-40B4-BE49-F238E27FC236}">
                  <a16:creationId xmlns:a16="http://schemas.microsoft.com/office/drawing/2014/main" xmlns="" id="{8AA9356E-DE64-BF43-8976-2234079941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818" y="1499947"/>
              <a:ext cx="4899796" cy="3240975"/>
            </a:xfrm>
            <a:prstGeom prst="rect">
              <a:avLst/>
            </a:prstGeom>
          </p:spPr>
        </p:pic>
        <p:sp>
          <p:nvSpPr>
            <p:cNvPr id="11" name="TextBox 10">
              <a:extLst>
                <a:ext uri="{FF2B5EF4-FFF2-40B4-BE49-F238E27FC236}">
                  <a16:creationId xmlns:a16="http://schemas.microsoft.com/office/drawing/2014/main" xmlns="" id="{3FE64275-4534-5745-903F-81073F32A08B}"/>
                </a:ext>
              </a:extLst>
            </p:cNvPr>
            <p:cNvSpPr txBox="1"/>
            <p:nvPr/>
          </p:nvSpPr>
          <p:spPr>
            <a:xfrm>
              <a:off x="918818" y="4895562"/>
              <a:ext cx="3512617" cy="584775"/>
            </a:xfrm>
            <a:prstGeom prst="rect">
              <a:avLst/>
            </a:prstGeom>
            <a:noFill/>
          </p:spPr>
          <p:txBody>
            <a:bodyPr wrap="square" rtlCol="0">
              <a:spAutoFit/>
            </a:bodyPr>
            <a:lstStyle/>
            <a:p>
              <a:pPr algn="ctr"/>
              <a:r>
                <a:rPr lang="en-US" sz="3200" b="1" dirty="0">
                  <a:solidFill>
                    <a:srgbClr val="939C44"/>
                  </a:solidFill>
                  <a:latin typeface="Helvetica Neue" charset="0"/>
                  <a:ea typeface="Helvetica Neue" charset="0"/>
                  <a:cs typeface="Helvetica Neue" charset="0"/>
                </a:rPr>
                <a:t>Automation</a:t>
              </a:r>
            </a:p>
          </p:txBody>
        </p:sp>
        <p:sp>
          <p:nvSpPr>
            <p:cNvPr id="12" name="TextBox 11">
              <a:extLst>
                <a:ext uri="{FF2B5EF4-FFF2-40B4-BE49-F238E27FC236}">
                  <a16:creationId xmlns:a16="http://schemas.microsoft.com/office/drawing/2014/main" xmlns="" id="{C1800977-D9B1-2D42-9B66-0075B3B7E298}"/>
                </a:ext>
              </a:extLst>
            </p:cNvPr>
            <p:cNvSpPr txBox="1"/>
            <p:nvPr/>
          </p:nvSpPr>
          <p:spPr>
            <a:xfrm>
              <a:off x="998018" y="5634977"/>
              <a:ext cx="5723694"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smtClean="0">
                  <a:solidFill>
                    <a:srgbClr val="939C44"/>
                  </a:solidFill>
                </a:rPr>
                <a:t>Limited to Cleaning and labeling</a:t>
              </a:r>
              <a:endParaRPr lang="en-US" sz="2800" dirty="0">
                <a:solidFill>
                  <a:srgbClr val="939C44"/>
                </a:solidFill>
              </a:endParaRPr>
            </a:p>
          </p:txBody>
        </p:sp>
      </p:grpSp>
      <p:sp>
        <p:nvSpPr>
          <p:cNvPr id="2" name="TextBox 1"/>
          <p:cNvSpPr txBox="1"/>
          <p:nvPr/>
        </p:nvSpPr>
        <p:spPr>
          <a:xfrm>
            <a:off x="845902" y="556448"/>
            <a:ext cx="7162800" cy="523220"/>
          </a:xfrm>
          <a:prstGeom prst="rect">
            <a:avLst/>
          </a:prstGeom>
          <a:noFill/>
        </p:spPr>
        <p:txBody>
          <a:bodyPr wrap="square" rtlCol="0">
            <a:spAutoFit/>
          </a:bodyPr>
          <a:lstStyle/>
          <a:p>
            <a:r>
              <a:rPr lang="en-US" sz="2800" dirty="0" smtClean="0">
                <a:solidFill>
                  <a:srgbClr val="C00000"/>
                </a:solidFill>
                <a:latin typeface="+mj-lt"/>
                <a:ea typeface="Helvetica Neue" charset="0"/>
                <a:cs typeface="Helvetica Neue" charset="0"/>
              </a:rPr>
              <a:t>CURRENT PACKING PROCESS </a:t>
            </a:r>
            <a:endParaRPr lang="en-US" sz="2800" dirty="0">
              <a:solidFill>
                <a:srgbClr val="C00000"/>
              </a:solidFill>
              <a:latin typeface="+mj-lt"/>
              <a:ea typeface="Helvetica Neue" charset="0"/>
              <a:cs typeface="Helvetica Neue" charset="0"/>
            </a:endParaRPr>
          </a:p>
        </p:txBody>
      </p:sp>
      <p:sp>
        <p:nvSpPr>
          <p:cNvPr id="14" name="Rounded Rectangle 13"/>
          <p:cNvSpPr/>
          <p:nvPr/>
        </p:nvSpPr>
        <p:spPr>
          <a:xfrm>
            <a:off x="918818" y="4929224"/>
            <a:ext cx="79200" cy="141150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575437" y="4961666"/>
            <a:ext cx="79200" cy="1411505"/>
          </a:xfrm>
          <a:prstGeom prst="roundRect">
            <a:avLst/>
          </a:prstGeom>
          <a:solidFill>
            <a:srgbClr val="F5BE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923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0-#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additive="base">
                                        <p:cTn id="24" dur="500" fill="hold"/>
                                        <p:tgtEl>
                                          <p:spTgt spid="15"/>
                                        </p:tgtEl>
                                        <p:attrNameLst>
                                          <p:attrName>ppt_x</p:attrName>
                                        </p:attrNameLst>
                                      </p:cBhvr>
                                      <p:tavLst>
                                        <p:tav tm="0">
                                          <p:val>
                                            <p:strVal val="#ppt_x"/>
                                          </p:val>
                                        </p:tav>
                                        <p:tav tm="100000">
                                          <p:val>
                                            <p:strVal val="#ppt_x"/>
                                          </p:val>
                                        </p:tav>
                                      </p:tavLst>
                                    </p:anim>
                                    <p:anim calcmode="lin" valueType="num">
                                      <p:cBhvr additive="base">
                                        <p:cTn id="2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0-#ppt_w/2"/>
                                          </p:val>
                                        </p:tav>
                                        <p:tav tm="100000">
                                          <p:val>
                                            <p:strVal val="#ppt_x"/>
                                          </p:val>
                                        </p:tav>
                                      </p:tavLst>
                                    </p:anim>
                                    <p:anim calcmode="lin" valueType="num">
                                      <p:cBhvr additive="base">
                                        <p:cTn id="31"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ransport, LEGO&#10;&#10;Description generated with high confidence">
            <a:extLst>
              <a:ext uri="{FF2B5EF4-FFF2-40B4-BE49-F238E27FC236}">
                <a16:creationId xmlns:a16="http://schemas.microsoft.com/office/drawing/2014/main" xmlns="" id="{4345A20B-8EEB-4416-82E0-3FFB7454858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74694" y1="30202" x2="76267" y2="26761"/>
                        <a14:backgroundMark x1="29589" y1="68159" x2="29065" y2="67504"/>
                        <a14:backgroundMark x1="59528" y1="71655" x2="59528" y2="71655"/>
                        <a14:backgroundMark x1="59528" y1="71655" x2="59528" y2="71655"/>
                        <a14:backgroundMark x1="72378" y1="26434" x2="72727" y2="27690"/>
                        <a14:backgroundMark x1="74694" y1="27089" x2="74825" y2="28400"/>
                        <a14:backgroundMark x1="74213" y1="28946" x2="74607" y2="28618"/>
                        <a14:backgroundMark x1="73864" y1="29437" x2="75699" y2="26980"/>
                        <a14:backgroundMark x1="75699" y1="26980" x2="75787" y2="26761"/>
                      </a14:backgroundRemoval>
                    </a14:imgEffect>
                  </a14:imgLayer>
                </a14:imgProps>
              </a:ext>
              <a:ext uri="{28A0092B-C50C-407E-A947-70E740481C1C}">
                <a14:useLocalDpi xmlns:a14="http://schemas.microsoft.com/office/drawing/2010/main" val="0"/>
              </a:ext>
            </a:extLst>
          </a:blip>
          <a:srcRect l="8816" t="14510" r="18534" b="9803"/>
          <a:stretch/>
        </p:blipFill>
        <p:spPr>
          <a:xfrm>
            <a:off x="2778425" y="571500"/>
            <a:ext cx="6974138" cy="5814291"/>
          </a:xfrm>
          <a:prstGeom prst="rect">
            <a:avLst/>
          </a:prstGeom>
        </p:spPr>
      </p:pic>
      <p:sp>
        <p:nvSpPr>
          <p:cNvPr id="7" name="TextBox 6">
            <a:extLst>
              <a:ext uri="{FF2B5EF4-FFF2-40B4-BE49-F238E27FC236}">
                <a16:creationId xmlns:a16="http://schemas.microsoft.com/office/drawing/2014/main" xmlns="" id="{4EB7771B-CD8D-4200-8842-BE787CCD4F03}"/>
              </a:ext>
            </a:extLst>
          </p:cNvPr>
          <p:cNvSpPr txBox="1"/>
          <p:nvPr/>
        </p:nvSpPr>
        <p:spPr>
          <a:xfrm>
            <a:off x="1050438" y="1410413"/>
            <a:ext cx="5466535" cy="1107996"/>
          </a:xfrm>
          <a:prstGeom prst="rect">
            <a:avLst/>
          </a:prstGeom>
          <a:noFill/>
        </p:spPr>
        <p:txBody>
          <a:bodyPr wrap="square" rtlCol="0">
            <a:spAutoFit/>
          </a:bodyPr>
          <a:lstStyle/>
          <a:p>
            <a:r>
              <a:rPr lang="en-US" sz="6600" b="1" dirty="0">
                <a:solidFill>
                  <a:srgbClr val="B93128"/>
                </a:solidFill>
                <a:latin typeface="Helvetica Neue" charset="0"/>
                <a:ea typeface="Helvetica Neue" charset="0"/>
                <a:cs typeface="Helvetica Neue" charset="0"/>
              </a:rPr>
              <a:t>ARGORIBOT</a:t>
            </a:r>
            <a:endParaRPr lang="en-US" sz="5400" b="1" dirty="0">
              <a:solidFill>
                <a:srgbClr val="B93128"/>
              </a:solidFill>
              <a:latin typeface="Helvetica Neue" charset="0"/>
              <a:ea typeface="Helvetica Neue" charset="0"/>
              <a:cs typeface="Helvetica Neue" charset="0"/>
            </a:endParaRPr>
          </a:p>
        </p:txBody>
      </p:sp>
      <p:sp>
        <p:nvSpPr>
          <p:cNvPr id="8" name="TextBox 7">
            <a:extLst>
              <a:ext uri="{FF2B5EF4-FFF2-40B4-BE49-F238E27FC236}">
                <a16:creationId xmlns:a16="http://schemas.microsoft.com/office/drawing/2014/main" xmlns="" id="{AA49EF07-C051-401B-B352-37D20E0219C9}"/>
              </a:ext>
            </a:extLst>
          </p:cNvPr>
          <p:cNvSpPr txBox="1"/>
          <p:nvPr/>
        </p:nvSpPr>
        <p:spPr>
          <a:xfrm>
            <a:off x="1050438" y="698569"/>
            <a:ext cx="4816462" cy="584775"/>
          </a:xfrm>
          <a:prstGeom prst="rect">
            <a:avLst/>
          </a:prstGeom>
          <a:noFill/>
        </p:spPr>
        <p:txBody>
          <a:bodyPr wrap="square" rtlCol="0">
            <a:spAutoFit/>
          </a:bodyPr>
          <a:lstStyle/>
          <a:p>
            <a:r>
              <a:rPr lang="en-US" sz="3200" dirty="0">
                <a:solidFill>
                  <a:srgbClr val="0E0E0E"/>
                </a:solidFill>
                <a:latin typeface="+mj-lt"/>
              </a:rPr>
              <a:t>OUR INNOVATION</a:t>
            </a:r>
          </a:p>
        </p:txBody>
      </p:sp>
      <p:sp>
        <p:nvSpPr>
          <p:cNvPr id="2" name="Triangle 1">
            <a:extLst>
              <a:ext uri="{FF2B5EF4-FFF2-40B4-BE49-F238E27FC236}">
                <a16:creationId xmlns:a16="http://schemas.microsoft.com/office/drawing/2014/main" xmlns="" id="{90495617-2129-2547-86C5-33B264C4E743}"/>
              </a:ext>
            </a:extLst>
          </p:cNvPr>
          <p:cNvSpPr/>
          <p:nvPr/>
        </p:nvSpPr>
        <p:spPr>
          <a:xfrm rot="17719141" flipV="1">
            <a:off x="7993341" y="2404880"/>
            <a:ext cx="7896302" cy="3427434"/>
          </a:xfrm>
          <a:custGeom>
            <a:avLst/>
            <a:gdLst>
              <a:gd name="connsiteX0" fmla="*/ 0 w 7167282"/>
              <a:gd name="connsiteY0" fmla="*/ 3307977 h 3307977"/>
              <a:gd name="connsiteX1" fmla="*/ 1566624 w 7167282"/>
              <a:gd name="connsiteY1" fmla="*/ 0 h 3307977"/>
              <a:gd name="connsiteX2" fmla="*/ 7167282 w 7167282"/>
              <a:gd name="connsiteY2" fmla="*/ 3307977 h 3307977"/>
              <a:gd name="connsiteX3" fmla="*/ 0 w 7167282"/>
              <a:gd name="connsiteY3" fmla="*/ 3307977 h 3307977"/>
              <a:gd name="connsiteX0" fmla="*/ 0 w 7401101"/>
              <a:gd name="connsiteY0" fmla="*/ 3307977 h 3307977"/>
              <a:gd name="connsiteX1" fmla="*/ 1566624 w 7401101"/>
              <a:gd name="connsiteY1" fmla="*/ 0 h 3307977"/>
              <a:gd name="connsiteX2" fmla="*/ 7401101 w 7401101"/>
              <a:gd name="connsiteY2" fmla="*/ 2719425 h 3307977"/>
              <a:gd name="connsiteX3" fmla="*/ 0 w 7401101"/>
              <a:gd name="connsiteY3" fmla="*/ 3307977 h 3307977"/>
              <a:gd name="connsiteX0" fmla="*/ 0 w 7704985"/>
              <a:gd name="connsiteY0" fmla="*/ 3307977 h 3307977"/>
              <a:gd name="connsiteX1" fmla="*/ 1566624 w 7704985"/>
              <a:gd name="connsiteY1" fmla="*/ 0 h 3307977"/>
              <a:gd name="connsiteX2" fmla="*/ 7704985 w 7704985"/>
              <a:gd name="connsiteY2" fmla="*/ 2863194 h 3307977"/>
              <a:gd name="connsiteX3" fmla="*/ 0 w 7704985"/>
              <a:gd name="connsiteY3" fmla="*/ 3307977 h 3307977"/>
              <a:gd name="connsiteX0" fmla="*/ 0 w 7869408"/>
              <a:gd name="connsiteY0" fmla="*/ 3307977 h 3307977"/>
              <a:gd name="connsiteX1" fmla="*/ 1566624 w 7869408"/>
              <a:gd name="connsiteY1" fmla="*/ 0 h 3307977"/>
              <a:gd name="connsiteX2" fmla="*/ 7869408 w 7869408"/>
              <a:gd name="connsiteY2" fmla="*/ 2955859 h 3307977"/>
              <a:gd name="connsiteX3" fmla="*/ 0 w 7869408"/>
              <a:gd name="connsiteY3" fmla="*/ 3307977 h 3307977"/>
              <a:gd name="connsiteX0" fmla="*/ 0 w 7771723"/>
              <a:gd name="connsiteY0" fmla="*/ 3307977 h 3307977"/>
              <a:gd name="connsiteX1" fmla="*/ 1566624 w 7771723"/>
              <a:gd name="connsiteY1" fmla="*/ 0 h 3307977"/>
              <a:gd name="connsiteX2" fmla="*/ 7771723 w 7771723"/>
              <a:gd name="connsiteY2" fmla="*/ 2909644 h 3307977"/>
              <a:gd name="connsiteX3" fmla="*/ 0 w 7771723"/>
              <a:gd name="connsiteY3" fmla="*/ 3307977 h 3307977"/>
              <a:gd name="connsiteX0" fmla="*/ 0 w 7771723"/>
              <a:gd name="connsiteY0" fmla="*/ 3417792 h 3417792"/>
              <a:gd name="connsiteX1" fmla="*/ 1515706 w 7771723"/>
              <a:gd name="connsiteY1" fmla="*/ 0 h 3417792"/>
              <a:gd name="connsiteX2" fmla="*/ 7771723 w 7771723"/>
              <a:gd name="connsiteY2" fmla="*/ 3019459 h 3417792"/>
              <a:gd name="connsiteX3" fmla="*/ 0 w 7771723"/>
              <a:gd name="connsiteY3" fmla="*/ 3417792 h 3417792"/>
              <a:gd name="connsiteX0" fmla="*/ 0 w 7896302"/>
              <a:gd name="connsiteY0" fmla="*/ 3427434 h 3427434"/>
              <a:gd name="connsiteX1" fmla="*/ 1640285 w 7896302"/>
              <a:gd name="connsiteY1" fmla="*/ 0 h 3427434"/>
              <a:gd name="connsiteX2" fmla="*/ 7896302 w 7896302"/>
              <a:gd name="connsiteY2" fmla="*/ 3019459 h 3427434"/>
              <a:gd name="connsiteX3" fmla="*/ 0 w 7896302"/>
              <a:gd name="connsiteY3" fmla="*/ 3427434 h 3427434"/>
            </a:gdLst>
            <a:ahLst/>
            <a:cxnLst>
              <a:cxn ang="0">
                <a:pos x="connsiteX0" y="connsiteY0"/>
              </a:cxn>
              <a:cxn ang="0">
                <a:pos x="connsiteX1" y="connsiteY1"/>
              </a:cxn>
              <a:cxn ang="0">
                <a:pos x="connsiteX2" y="connsiteY2"/>
              </a:cxn>
              <a:cxn ang="0">
                <a:pos x="connsiteX3" y="connsiteY3"/>
              </a:cxn>
            </a:cxnLst>
            <a:rect l="l" t="t" r="r" b="b"/>
            <a:pathLst>
              <a:path w="7896302" h="3427434">
                <a:moveTo>
                  <a:pt x="0" y="3427434"/>
                </a:moveTo>
                <a:lnTo>
                  <a:pt x="1640285" y="0"/>
                </a:lnTo>
                <a:lnTo>
                  <a:pt x="7896302" y="3019459"/>
                </a:lnTo>
                <a:lnTo>
                  <a:pt x="0" y="3427434"/>
                </a:lnTo>
                <a:close/>
              </a:path>
            </a:pathLst>
          </a:custGeom>
          <a:solidFill>
            <a:srgbClr val="EBB62F"/>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 name="Triangle 2">
            <a:extLst>
              <a:ext uri="{FF2B5EF4-FFF2-40B4-BE49-F238E27FC236}">
                <a16:creationId xmlns:a16="http://schemas.microsoft.com/office/drawing/2014/main" xmlns="" id="{D9DEAD36-C275-FA4A-8470-8C19693E0A2C}"/>
              </a:ext>
            </a:extLst>
          </p:cNvPr>
          <p:cNvSpPr/>
          <p:nvPr/>
        </p:nvSpPr>
        <p:spPr>
          <a:xfrm rot="3046980">
            <a:off x="11183150" y="-414160"/>
            <a:ext cx="1309252" cy="1134104"/>
          </a:xfrm>
          <a:custGeom>
            <a:avLst/>
            <a:gdLst>
              <a:gd name="connsiteX0" fmla="*/ 0 w 1573306"/>
              <a:gd name="connsiteY0" fmla="*/ 2001321 h 2001321"/>
              <a:gd name="connsiteX1" fmla="*/ 786653 w 1573306"/>
              <a:gd name="connsiteY1" fmla="*/ 0 h 2001321"/>
              <a:gd name="connsiteX2" fmla="*/ 1573306 w 1573306"/>
              <a:gd name="connsiteY2" fmla="*/ 2001321 h 2001321"/>
              <a:gd name="connsiteX3" fmla="*/ 0 w 1573306"/>
              <a:gd name="connsiteY3" fmla="*/ 2001321 h 2001321"/>
              <a:gd name="connsiteX0" fmla="*/ 0 w 1702492"/>
              <a:gd name="connsiteY0" fmla="*/ 1134104 h 2001321"/>
              <a:gd name="connsiteX1" fmla="*/ 915839 w 1702492"/>
              <a:gd name="connsiteY1" fmla="*/ 0 h 2001321"/>
              <a:gd name="connsiteX2" fmla="*/ 1702492 w 1702492"/>
              <a:gd name="connsiteY2" fmla="*/ 2001321 h 2001321"/>
              <a:gd name="connsiteX3" fmla="*/ 0 w 1702492"/>
              <a:gd name="connsiteY3" fmla="*/ 1134104 h 2001321"/>
              <a:gd name="connsiteX0" fmla="*/ 0 w 1752163"/>
              <a:gd name="connsiteY0" fmla="*/ 1134104 h 1966750"/>
              <a:gd name="connsiteX1" fmla="*/ 915839 w 1752163"/>
              <a:gd name="connsiteY1" fmla="*/ 0 h 1966750"/>
              <a:gd name="connsiteX2" fmla="*/ 1752163 w 1752163"/>
              <a:gd name="connsiteY2" fmla="*/ 1966750 h 1966750"/>
              <a:gd name="connsiteX3" fmla="*/ 0 w 1752163"/>
              <a:gd name="connsiteY3" fmla="*/ 1134104 h 1966750"/>
              <a:gd name="connsiteX0" fmla="*/ 0 w 1309252"/>
              <a:gd name="connsiteY0" fmla="*/ 1134104 h 1134104"/>
              <a:gd name="connsiteX1" fmla="*/ 915839 w 1309252"/>
              <a:gd name="connsiteY1" fmla="*/ 0 h 1134104"/>
              <a:gd name="connsiteX2" fmla="*/ 1309252 w 1309252"/>
              <a:gd name="connsiteY2" fmla="*/ 918617 h 1134104"/>
              <a:gd name="connsiteX3" fmla="*/ 0 w 1309252"/>
              <a:gd name="connsiteY3" fmla="*/ 1134104 h 1134104"/>
            </a:gdLst>
            <a:ahLst/>
            <a:cxnLst>
              <a:cxn ang="0">
                <a:pos x="connsiteX0" y="connsiteY0"/>
              </a:cxn>
              <a:cxn ang="0">
                <a:pos x="connsiteX1" y="connsiteY1"/>
              </a:cxn>
              <a:cxn ang="0">
                <a:pos x="connsiteX2" y="connsiteY2"/>
              </a:cxn>
              <a:cxn ang="0">
                <a:pos x="connsiteX3" y="connsiteY3"/>
              </a:cxn>
            </a:cxnLst>
            <a:rect l="l" t="t" r="r" b="b"/>
            <a:pathLst>
              <a:path w="1309252" h="1134104">
                <a:moveTo>
                  <a:pt x="0" y="1134104"/>
                </a:moveTo>
                <a:lnTo>
                  <a:pt x="915839" y="0"/>
                </a:lnTo>
                <a:lnTo>
                  <a:pt x="1309252" y="918617"/>
                </a:lnTo>
                <a:lnTo>
                  <a:pt x="0" y="1134104"/>
                </a:lnTo>
                <a:close/>
              </a:path>
            </a:pathLst>
          </a:custGeom>
          <a:solidFill>
            <a:srgbClr val="939B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riangle 3">
            <a:extLst>
              <a:ext uri="{FF2B5EF4-FFF2-40B4-BE49-F238E27FC236}">
                <a16:creationId xmlns:a16="http://schemas.microsoft.com/office/drawing/2014/main" xmlns="" id="{2B1C8E66-425F-6E44-BB76-8F7BCFE4A186}"/>
              </a:ext>
            </a:extLst>
          </p:cNvPr>
          <p:cNvSpPr/>
          <p:nvPr/>
        </p:nvSpPr>
        <p:spPr>
          <a:xfrm>
            <a:off x="-68162" y="4770525"/>
            <a:ext cx="3425126" cy="3649851"/>
          </a:xfrm>
          <a:custGeom>
            <a:avLst/>
            <a:gdLst>
              <a:gd name="connsiteX0" fmla="*/ 0 w 3564610"/>
              <a:gd name="connsiteY0" fmla="*/ 3076414 h 3076414"/>
              <a:gd name="connsiteX1" fmla="*/ 1782305 w 3564610"/>
              <a:gd name="connsiteY1" fmla="*/ 0 h 3076414"/>
              <a:gd name="connsiteX2" fmla="*/ 3564610 w 3564610"/>
              <a:gd name="connsiteY2" fmla="*/ 3076414 h 3076414"/>
              <a:gd name="connsiteX3" fmla="*/ 0 w 3564610"/>
              <a:gd name="connsiteY3" fmla="*/ 3076414 h 3076414"/>
              <a:gd name="connsiteX0" fmla="*/ 0 w 3564610"/>
              <a:gd name="connsiteY0" fmla="*/ 3448373 h 3448373"/>
              <a:gd name="connsiteX1" fmla="*/ 201478 w 3564610"/>
              <a:gd name="connsiteY1" fmla="*/ 0 h 3448373"/>
              <a:gd name="connsiteX2" fmla="*/ 3564610 w 3564610"/>
              <a:gd name="connsiteY2" fmla="*/ 3448373 h 3448373"/>
              <a:gd name="connsiteX3" fmla="*/ 0 w 3564610"/>
              <a:gd name="connsiteY3" fmla="*/ 3448373 h 3448373"/>
              <a:gd name="connsiteX0" fmla="*/ 0 w 3378630"/>
              <a:gd name="connsiteY0" fmla="*/ 3339885 h 3448373"/>
              <a:gd name="connsiteX1" fmla="*/ 15498 w 3378630"/>
              <a:gd name="connsiteY1" fmla="*/ 0 h 3448373"/>
              <a:gd name="connsiteX2" fmla="*/ 3378630 w 3378630"/>
              <a:gd name="connsiteY2" fmla="*/ 3448373 h 3448373"/>
              <a:gd name="connsiteX3" fmla="*/ 0 w 3378630"/>
              <a:gd name="connsiteY3" fmla="*/ 3339885 h 3448373"/>
              <a:gd name="connsiteX0" fmla="*/ 0 w 3409626"/>
              <a:gd name="connsiteY0" fmla="*/ 3417377 h 3448373"/>
              <a:gd name="connsiteX1" fmla="*/ 46494 w 3409626"/>
              <a:gd name="connsiteY1" fmla="*/ 0 h 3448373"/>
              <a:gd name="connsiteX2" fmla="*/ 3409626 w 3409626"/>
              <a:gd name="connsiteY2" fmla="*/ 3448373 h 3448373"/>
              <a:gd name="connsiteX3" fmla="*/ 0 w 3409626"/>
              <a:gd name="connsiteY3" fmla="*/ 3417377 h 3448373"/>
              <a:gd name="connsiteX0" fmla="*/ 0 w 3409626"/>
              <a:gd name="connsiteY0" fmla="*/ 3634353 h 3665349"/>
              <a:gd name="connsiteX1" fmla="*/ 30995 w 3409626"/>
              <a:gd name="connsiteY1" fmla="*/ 0 h 3665349"/>
              <a:gd name="connsiteX2" fmla="*/ 3409626 w 3409626"/>
              <a:gd name="connsiteY2" fmla="*/ 3665349 h 3665349"/>
              <a:gd name="connsiteX3" fmla="*/ 0 w 3409626"/>
              <a:gd name="connsiteY3" fmla="*/ 3634353 h 3665349"/>
              <a:gd name="connsiteX0" fmla="*/ 0 w 3409626"/>
              <a:gd name="connsiteY0" fmla="*/ 3649851 h 3665349"/>
              <a:gd name="connsiteX1" fmla="*/ 30995 w 3409626"/>
              <a:gd name="connsiteY1" fmla="*/ 0 h 3665349"/>
              <a:gd name="connsiteX2" fmla="*/ 3409626 w 3409626"/>
              <a:gd name="connsiteY2" fmla="*/ 3665349 h 3665349"/>
              <a:gd name="connsiteX3" fmla="*/ 0 w 3409626"/>
              <a:gd name="connsiteY3" fmla="*/ 3649851 h 3665349"/>
              <a:gd name="connsiteX0" fmla="*/ 15500 w 3425126"/>
              <a:gd name="connsiteY0" fmla="*/ 3634353 h 3649851"/>
              <a:gd name="connsiteX1" fmla="*/ 0 w 3425126"/>
              <a:gd name="connsiteY1" fmla="*/ 0 h 3649851"/>
              <a:gd name="connsiteX2" fmla="*/ 3425126 w 3425126"/>
              <a:gd name="connsiteY2" fmla="*/ 3649851 h 3649851"/>
              <a:gd name="connsiteX3" fmla="*/ 15500 w 3425126"/>
              <a:gd name="connsiteY3" fmla="*/ 3634353 h 3649851"/>
            </a:gdLst>
            <a:ahLst/>
            <a:cxnLst>
              <a:cxn ang="0">
                <a:pos x="connsiteX0" y="connsiteY0"/>
              </a:cxn>
              <a:cxn ang="0">
                <a:pos x="connsiteX1" y="connsiteY1"/>
              </a:cxn>
              <a:cxn ang="0">
                <a:pos x="connsiteX2" y="connsiteY2"/>
              </a:cxn>
              <a:cxn ang="0">
                <a:pos x="connsiteX3" y="connsiteY3"/>
              </a:cxn>
            </a:cxnLst>
            <a:rect l="l" t="t" r="r" b="b"/>
            <a:pathLst>
              <a:path w="3425126" h="3649851">
                <a:moveTo>
                  <a:pt x="15500" y="3634353"/>
                </a:moveTo>
                <a:cubicBezTo>
                  <a:pt x="10333" y="2422902"/>
                  <a:pt x="5167" y="1211451"/>
                  <a:pt x="0" y="0"/>
                </a:cubicBezTo>
                <a:lnTo>
                  <a:pt x="3425126" y="3649851"/>
                </a:lnTo>
                <a:lnTo>
                  <a:pt x="15500" y="3634353"/>
                </a:lnTo>
                <a:close/>
              </a:path>
            </a:pathLst>
          </a:custGeom>
          <a:solidFill>
            <a:srgbClr val="939B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87E28"/>
              </a:solidFill>
            </a:endParaRPr>
          </a:p>
        </p:txBody>
      </p:sp>
    </p:spTree>
    <p:extLst>
      <p:ext uri="{BB962C8B-B14F-4D97-AF65-F5344CB8AC3E}">
        <p14:creationId xmlns:p14="http://schemas.microsoft.com/office/powerpoint/2010/main" val="146031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subTnLst>
                                    <p:set>
                                      <p:cBhvr override="childStyle">
                                        <p:cTn dur="1" fill="hold" display="0" masterRel="nextClick" afterEffect="1"/>
                                        <p:tgtEl>
                                          <p:spTgt spid="8">
                                            <p:txEl>
                                              <p:pRg st="0" end="0"/>
                                            </p:txEl>
                                          </p:spTgt>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Oval 37"/>
          <p:cNvSpPr/>
          <p:nvPr/>
        </p:nvSpPr>
        <p:spPr>
          <a:xfrm>
            <a:off x="970184" y="2098287"/>
            <a:ext cx="2597867" cy="2597867"/>
          </a:xfrm>
          <a:prstGeom prst="ellipse">
            <a:avLst/>
          </a:prstGeom>
          <a:solidFill>
            <a:srgbClr val="EC7C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4734275" y="2098287"/>
            <a:ext cx="2597867" cy="2597867"/>
          </a:xfrm>
          <a:prstGeom prst="ellipse">
            <a:avLst/>
          </a:prstGeom>
          <a:solidFill>
            <a:srgbClr val="ECB6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37834"/>
              </a:solidFill>
            </a:endParaRPr>
          </a:p>
        </p:txBody>
      </p:sp>
      <p:sp>
        <p:nvSpPr>
          <p:cNvPr id="4" name="Rectangle 3">
            <a:extLst>
              <a:ext uri="{FF2B5EF4-FFF2-40B4-BE49-F238E27FC236}">
                <a16:creationId xmlns:a16="http://schemas.microsoft.com/office/drawing/2014/main" xmlns="" id="{D950AB94-9509-405F-973D-68E112E24A56}"/>
              </a:ext>
            </a:extLst>
          </p:cNvPr>
          <p:cNvSpPr/>
          <p:nvPr/>
        </p:nvSpPr>
        <p:spPr>
          <a:xfrm>
            <a:off x="7365494" y="39968"/>
            <a:ext cx="4500574" cy="27799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chemeClr val="tx1"/>
                </a:solidFill>
                <a:latin typeface="Helvetica Neue Light" charset="0"/>
                <a:ea typeface="Helvetica Neue Light" charset="0"/>
                <a:cs typeface="Helvetica Neue Light" charset="0"/>
              </a:rPr>
              <a:t>SHAPE</a:t>
            </a:r>
            <a:endParaRPr lang="en-US" sz="3600" dirty="0">
              <a:solidFill>
                <a:schemeClr val="tx1"/>
              </a:solidFill>
              <a:latin typeface="Helvetica Neue Light" charset="0"/>
              <a:ea typeface="Helvetica Neue Light" charset="0"/>
              <a:cs typeface="Helvetica Neue Light" charset="0"/>
            </a:endParaRPr>
          </a:p>
        </p:txBody>
      </p:sp>
      <p:sp>
        <p:nvSpPr>
          <p:cNvPr id="5" name="Rectangle 4">
            <a:extLst>
              <a:ext uri="{FF2B5EF4-FFF2-40B4-BE49-F238E27FC236}">
                <a16:creationId xmlns:a16="http://schemas.microsoft.com/office/drawing/2014/main" xmlns="" id="{B5684447-867B-4A02-BD3B-35A57D6156F1}"/>
              </a:ext>
            </a:extLst>
          </p:cNvPr>
          <p:cNvSpPr/>
          <p:nvPr/>
        </p:nvSpPr>
        <p:spPr>
          <a:xfrm>
            <a:off x="3768721" y="222848"/>
            <a:ext cx="4404826" cy="2399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Helvetica Neue Light" charset="0"/>
                <a:ea typeface="Helvetica Neue Light" charset="0"/>
                <a:cs typeface="Helvetica Neue Light" charset="0"/>
              </a:rPr>
              <a:t>SIZE</a:t>
            </a:r>
          </a:p>
        </p:txBody>
      </p:sp>
      <p:sp>
        <p:nvSpPr>
          <p:cNvPr id="11" name="TextBox 10">
            <a:extLst>
              <a:ext uri="{FF2B5EF4-FFF2-40B4-BE49-F238E27FC236}">
                <a16:creationId xmlns:a16="http://schemas.microsoft.com/office/drawing/2014/main" xmlns="" id="{2DACDBB3-B848-422D-B450-696E1CAB67FF}"/>
              </a:ext>
            </a:extLst>
          </p:cNvPr>
          <p:cNvSpPr txBox="1"/>
          <p:nvPr/>
        </p:nvSpPr>
        <p:spPr>
          <a:xfrm>
            <a:off x="4422093" y="4977695"/>
            <a:ext cx="4280713" cy="369332"/>
          </a:xfrm>
          <a:prstGeom prst="rect">
            <a:avLst/>
          </a:prstGeom>
          <a:noFill/>
        </p:spPr>
        <p:txBody>
          <a:bodyPr wrap="square" rtlCol="0">
            <a:spAutoFit/>
          </a:bodyPr>
          <a:lstStyle/>
          <a:p>
            <a:r>
              <a:rPr lang="en-US" dirty="0">
                <a:latin typeface="Helvetica Neue" charset="0"/>
                <a:ea typeface="Helvetica Neue" charset="0"/>
                <a:cs typeface="Helvetica Neue" charset="0"/>
              </a:rPr>
              <a:t>Adjust for various size </a:t>
            </a:r>
            <a:r>
              <a:rPr lang="en-US" dirty="0" smtClean="0">
                <a:latin typeface="Helvetica Neue" charset="0"/>
                <a:ea typeface="Helvetica Neue" charset="0"/>
                <a:cs typeface="Helvetica Neue" charset="0"/>
              </a:rPr>
              <a:t>of </a:t>
            </a:r>
            <a:r>
              <a:rPr lang="en-US" dirty="0">
                <a:latin typeface="Helvetica Neue" charset="0"/>
                <a:ea typeface="Helvetica Neue" charset="0"/>
                <a:cs typeface="Helvetica Neue" charset="0"/>
              </a:rPr>
              <a:t>fruits </a:t>
            </a:r>
          </a:p>
        </p:txBody>
      </p:sp>
      <p:sp>
        <p:nvSpPr>
          <p:cNvPr id="18" name="Rectangle 17">
            <a:extLst>
              <a:ext uri="{FF2B5EF4-FFF2-40B4-BE49-F238E27FC236}">
                <a16:creationId xmlns:a16="http://schemas.microsoft.com/office/drawing/2014/main" xmlns="" id="{59F10B09-C46C-894C-ACF3-0F4BE22B583E}"/>
              </a:ext>
            </a:extLst>
          </p:cNvPr>
          <p:cNvSpPr/>
          <p:nvPr/>
        </p:nvSpPr>
        <p:spPr>
          <a:xfrm>
            <a:off x="114300" y="348282"/>
            <a:ext cx="4385903" cy="2147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Helvetica Neue Light" charset="0"/>
                <a:ea typeface="Helvetica Neue Light" charset="0"/>
                <a:cs typeface="Helvetica Neue Light" charset="0"/>
              </a:rPr>
              <a:t>POSITION</a:t>
            </a:r>
          </a:p>
        </p:txBody>
      </p:sp>
      <p:sp>
        <p:nvSpPr>
          <p:cNvPr id="20" name="TextBox 19">
            <a:extLst>
              <a:ext uri="{FF2B5EF4-FFF2-40B4-BE49-F238E27FC236}">
                <a16:creationId xmlns:a16="http://schemas.microsoft.com/office/drawing/2014/main" xmlns="" id="{5CB98CBB-2E9F-9940-A9BF-EACC6344D09F}"/>
              </a:ext>
            </a:extLst>
          </p:cNvPr>
          <p:cNvSpPr txBox="1"/>
          <p:nvPr/>
        </p:nvSpPr>
        <p:spPr>
          <a:xfrm>
            <a:off x="691223" y="4966249"/>
            <a:ext cx="3155788" cy="369332"/>
          </a:xfrm>
          <a:prstGeom prst="rect">
            <a:avLst/>
          </a:prstGeom>
          <a:noFill/>
        </p:spPr>
        <p:txBody>
          <a:bodyPr wrap="square" rtlCol="0">
            <a:spAutoFit/>
          </a:bodyPr>
          <a:lstStyle/>
          <a:p>
            <a:pPr algn="ctr"/>
            <a:r>
              <a:rPr lang="en-US" dirty="0">
                <a:latin typeface="Helvetica Neue" charset="0"/>
                <a:ea typeface="Helvetica Neue" charset="0"/>
                <a:cs typeface="Helvetica Neue" charset="0"/>
              </a:rPr>
              <a:t>Detect fruit position</a:t>
            </a:r>
          </a:p>
        </p:txBody>
      </p:sp>
      <p:grpSp>
        <p:nvGrpSpPr>
          <p:cNvPr id="44" name="Group 43"/>
          <p:cNvGrpSpPr/>
          <p:nvPr/>
        </p:nvGrpSpPr>
        <p:grpSpPr>
          <a:xfrm>
            <a:off x="8335289" y="2077524"/>
            <a:ext cx="2712052" cy="2597867"/>
            <a:chOff x="8335289" y="2077524"/>
            <a:chExt cx="2712052" cy="2597867"/>
          </a:xfrm>
        </p:grpSpPr>
        <p:sp>
          <p:nvSpPr>
            <p:cNvPr id="39" name="Oval 38"/>
            <p:cNvSpPr/>
            <p:nvPr/>
          </p:nvSpPr>
          <p:spPr>
            <a:xfrm>
              <a:off x="8449474" y="2077524"/>
              <a:ext cx="2597867" cy="259786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xmlns="" id="{152253D3-9A28-F74A-844B-EBA8D90DA3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V="1">
              <a:off x="9697173" y="3310908"/>
              <a:ext cx="1126678" cy="1225192"/>
            </a:xfrm>
            <a:prstGeom prst="rect">
              <a:avLst/>
            </a:prstGeom>
          </p:spPr>
        </p:pic>
        <p:pic>
          <p:nvPicPr>
            <p:cNvPr id="9" name="Picture 8">
              <a:extLst>
                <a:ext uri="{FF2B5EF4-FFF2-40B4-BE49-F238E27FC236}">
                  <a16:creationId xmlns:a16="http://schemas.microsoft.com/office/drawing/2014/main" xmlns="" id="{A73D60D2-81C8-354A-A456-6FECD3F6A3AD}"/>
                </a:ext>
              </a:extLst>
            </p:cNvPr>
            <p:cNvPicPr>
              <a:picLocks noChangeAspect="1"/>
            </p:cNvPicPr>
            <p:nvPr/>
          </p:nvPicPr>
          <p:blipFill>
            <a:blip r:embed="rId4">
              <a:extLst>
                <a:ext uri="{BEBA8EAE-BF5A-486C-A8C5-ECC9F3942E4B}">
                  <a14:imgProps xmlns:a14="http://schemas.microsoft.com/office/drawing/2010/main">
                    <a14:imgLayer>
                      <a14:imgEffect>
                        <a14:backgroundRemoval t="10000" b="90000" l="10000" r="90000">
                          <a14:backgroundMark x1="55699" y1="75887" x2="31962" y2="85106"/>
                          <a14:backgroundMark x1="31962" y1="85106" x2="29495" y2="87411"/>
                        </a14:backgroundRemoval>
                      </a14:imgEffect>
                    </a14:imgLayer>
                  </a14:imgProps>
                </a:ext>
                <a:ext uri="{28A0092B-C50C-407E-A947-70E740481C1C}">
                  <a14:useLocalDpi xmlns:a14="http://schemas.microsoft.com/office/drawing/2010/main" val="0"/>
                </a:ext>
              </a:extLst>
            </a:blip>
            <a:stretch>
              <a:fillRect/>
            </a:stretch>
          </p:blipFill>
          <p:spPr>
            <a:xfrm rot="1104835" flipH="1">
              <a:off x="8335289" y="3424290"/>
              <a:ext cx="1638217" cy="998428"/>
            </a:xfrm>
            <a:prstGeom prst="rect">
              <a:avLst/>
            </a:prstGeom>
          </p:spPr>
        </p:pic>
        <p:pic>
          <p:nvPicPr>
            <p:cNvPr id="28" name="Picture 27">
              <a:extLst>
                <a:ext uri="{FF2B5EF4-FFF2-40B4-BE49-F238E27FC236}">
                  <a16:creationId xmlns:a16="http://schemas.microsoft.com/office/drawing/2014/main" xmlns="" id="{6CD9B4AC-7E6E-E04E-87E5-F8F2915D64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flipV="1">
              <a:off x="9065049" y="2379642"/>
              <a:ext cx="1366715" cy="1116521"/>
            </a:xfrm>
            <a:prstGeom prst="rect">
              <a:avLst/>
            </a:prstGeom>
          </p:spPr>
        </p:pic>
      </p:gr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54050" y="2432857"/>
            <a:ext cx="1156462" cy="1156462"/>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9058" y="3610312"/>
            <a:ext cx="766785" cy="766785"/>
          </a:xfrm>
          <a:prstGeom prst="rect">
            <a:avLst/>
          </a:prstGeom>
        </p:spPr>
      </p:pic>
      <p:pic>
        <p:nvPicPr>
          <p:cNvPr id="14" name="Picture 13"/>
          <p:cNvPicPr>
            <a:picLocks noChangeAspect="1"/>
          </p:cNvPicPr>
          <p:nvPr/>
        </p:nvPicPr>
        <p:blipFill rotWithShape="1">
          <a:blip r:embed="rId7">
            <a:extLst>
              <a:ext uri="{BEBA8EAE-BF5A-486C-A8C5-ECC9F3942E4B}">
                <a14:imgProps xmlns:a14="http://schemas.microsoft.com/office/drawing/2010/main">
                  <a14:imgLayer r:embed="rId8">
                    <a14:imgEffect>
                      <a14:backgroundRemoval t="27932" b="65895" l="35455" r="67614"/>
                    </a14:imgEffect>
                  </a14:imgLayer>
                </a14:imgProps>
              </a:ext>
              <a:ext uri="{28A0092B-C50C-407E-A947-70E740481C1C}">
                <a14:useLocalDpi xmlns:a14="http://schemas.microsoft.com/office/drawing/2010/main" val="0"/>
              </a:ext>
            </a:extLst>
          </a:blip>
          <a:srcRect l="35445" t="28136" r="31233" b="33232"/>
          <a:stretch/>
        </p:blipFill>
        <p:spPr>
          <a:xfrm>
            <a:off x="1252109" y="2362548"/>
            <a:ext cx="2239575" cy="1911895"/>
          </a:xfrm>
          <a:prstGeom prst="rect">
            <a:avLst/>
          </a:prstGeom>
        </p:spPr>
      </p:pic>
    </p:spTree>
    <p:extLst>
      <p:ext uri="{BB962C8B-B14F-4D97-AF65-F5344CB8AC3E}">
        <p14:creationId xmlns:p14="http://schemas.microsoft.com/office/powerpoint/2010/main" val="2632671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P spid="4" grpId="0"/>
      <p:bldP spid="5" grpId="0"/>
      <p:bldP spid="11" grpId="0"/>
      <p:bldP spid="18"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6994" y="4286875"/>
            <a:ext cx="12922407" cy="2969963"/>
          </a:xfrm>
          <a:prstGeom prst="rect">
            <a:avLst/>
          </a:prstGeom>
          <a:solidFill>
            <a:srgbClr val="91A6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close up of a plant&#10;&#10;Description generated with very high confidence">
            <a:extLst>
              <a:ext uri="{FF2B5EF4-FFF2-40B4-BE49-F238E27FC236}">
                <a16:creationId xmlns:a16="http://schemas.microsoft.com/office/drawing/2014/main" xmlns="" id="{05AE251A-DAE9-4A0B-9641-7591BD258B7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920" b="89008" l="4308" r="97692">
                        <a14:foregroundMark x1="10615" y1="37802" x2="6308" y2="46917"/>
                        <a14:foregroundMark x1="6308" y1="46917" x2="4000" y2="57373"/>
                        <a14:foregroundMark x1="4000" y1="57373" x2="9846" y2="57373"/>
                        <a14:foregroundMark x1="9846" y1="57373" x2="10462" y2="57373"/>
                        <a14:foregroundMark x1="6923" y1="37802" x2="3538" y2="47185"/>
                        <a14:foregroundMark x1="3538" y1="47185" x2="4308" y2="57105"/>
                        <a14:foregroundMark x1="4308" y1="57105" x2="6615" y2="62198"/>
                        <a14:foregroundMark x1="86923" y1="42091" x2="92769" y2="41555"/>
                        <a14:foregroundMark x1="92769" y1="41555" x2="96462" y2="49598"/>
                        <a14:foregroundMark x1="96462" y1="49598" x2="93385" y2="58713"/>
                        <a14:foregroundMark x1="93385" y1="58713" x2="89538" y2="60054"/>
                        <a14:foregroundMark x1="97692" y1="61930" x2="97231" y2="45576"/>
                      </a14:backgroundRemoval>
                    </a14:imgEffect>
                    <a14:imgEffect>
                      <a14:brightnessContrast bright="-16000"/>
                    </a14:imgEffect>
                  </a14:imgLayer>
                </a14:imgProps>
              </a:ext>
              <a:ext uri="{28A0092B-C50C-407E-A947-70E740481C1C}">
                <a14:useLocalDpi xmlns:a14="http://schemas.microsoft.com/office/drawing/2010/main" val="0"/>
              </a:ext>
            </a:extLst>
          </a:blip>
          <a:srcRect t="28811" b="32036"/>
          <a:stretch/>
        </p:blipFill>
        <p:spPr>
          <a:xfrm>
            <a:off x="5411999" y="730592"/>
            <a:ext cx="7079050" cy="1437388"/>
          </a:xfrm>
          <a:prstGeom prst="rect">
            <a:avLst/>
          </a:prstGeom>
        </p:spPr>
      </p:pic>
      <p:pic>
        <p:nvPicPr>
          <p:cNvPr id="9" name="Picture 8" descr="A close up of a logo&#10;&#10;Description generated with high confidence">
            <a:extLst>
              <a:ext uri="{FF2B5EF4-FFF2-40B4-BE49-F238E27FC236}">
                <a16:creationId xmlns:a16="http://schemas.microsoft.com/office/drawing/2014/main" xmlns="" id="{29062A26-A364-4584-9F25-4E9A16089F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114484">
            <a:off x="5813938" y="1297496"/>
            <a:ext cx="497875" cy="497875"/>
          </a:xfrm>
          <a:prstGeom prst="rect">
            <a:avLst/>
          </a:prstGeom>
        </p:spPr>
      </p:pic>
      <p:pic>
        <p:nvPicPr>
          <p:cNvPr id="10" name="Picture 9" descr="A close up of a logo&#10;&#10;Description generated with high confidence">
            <a:extLst>
              <a:ext uri="{FF2B5EF4-FFF2-40B4-BE49-F238E27FC236}">
                <a16:creationId xmlns:a16="http://schemas.microsoft.com/office/drawing/2014/main" xmlns="" id="{0A847DC2-7BD3-42D3-9819-52E49E20F2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250650">
            <a:off x="6342293" y="1033302"/>
            <a:ext cx="264194" cy="264194"/>
          </a:xfrm>
          <a:prstGeom prst="rect">
            <a:avLst/>
          </a:prstGeom>
        </p:spPr>
      </p:pic>
      <p:pic>
        <p:nvPicPr>
          <p:cNvPr id="11" name="Picture 10">
            <a:extLst>
              <a:ext uri="{FF2B5EF4-FFF2-40B4-BE49-F238E27FC236}">
                <a16:creationId xmlns:a16="http://schemas.microsoft.com/office/drawing/2014/main" xmlns="" id="{6144A65B-C05A-4368-B582-7EC0F8BF17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373615">
            <a:off x="6520111" y="1575674"/>
            <a:ext cx="335313" cy="335313"/>
          </a:xfrm>
          <a:prstGeom prst="rect">
            <a:avLst/>
          </a:prstGeom>
        </p:spPr>
      </p:pic>
      <p:sp>
        <p:nvSpPr>
          <p:cNvPr id="12" name="Oval 11">
            <a:extLst>
              <a:ext uri="{FF2B5EF4-FFF2-40B4-BE49-F238E27FC236}">
                <a16:creationId xmlns:a16="http://schemas.microsoft.com/office/drawing/2014/main" xmlns="" id="{CC4FFAE8-E8BA-4591-A183-3A0704403DFC}"/>
              </a:ext>
            </a:extLst>
          </p:cNvPr>
          <p:cNvSpPr/>
          <p:nvPr/>
        </p:nvSpPr>
        <p:spPr>
          <a:xfrm>
            <a:off x="5707311" y="1258128"/>
            <a:ext cx="632451" cy="58929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xmlns="" id="{576FB9D4-0144-4C77-901E-CAE11F62A0E0}"/>
              </a:ext>
            </a:extLst>
          </p:cNvPr>
          <p:cNvSpPr/>
          <p:nvPr/>
        </p:nvSpPr>
        <p:spPr>
          <a:xfrm>
            <a:off x="6454950" y="1542592"/>
            <a:ext cx="430954" cy="40154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xmlns="" id="{5B34898C-928F-45EC-B5E8-B6A8F3656EDF}"/>
              </a:ext>
            </a:extLst>
          </p:cNvPr>
          <p:cNvSpPr/>
          <p:nvPr/>
        </p:nvSpPr>
        <p:spPr>
          <a:xfrm>
            <a:off x="6256813" y="964215"/>
            <a:ext cx="430954" cy="40154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close up of a logo&#10;&#10;Description generated with high confidence">
            <a:extLst>
              <a:ext uri="{FF2B5EF4-FFF2-40B4-BE49-F238E27FC236}">
                <a16:creationId xmlns:a16="http://schemas.microsoft.com/office/drawing/2014/main" xmlns="" id="{5A41F8CD-DD46-42DA-A0E6-5A52497D17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250650">
            <a:off x="7616482" y="1126436"/>
            <a:ext cx="362024" cy="362024"/>
          </a:xfrm>
          <a:prstGeom prst="rect">
            <a:avLst/>
          </a:prstGeom>
        </p:spPr>
      </p:pic>
      <p:pic>
        <p:nvPicPr>
          <p:cNvPr id="20" name="Picture 19" descr="A close up of a logo&#10;&#10;Description generated with high confidence">
            <a:extLst>
              <a:ext uri="{FF2B5EF4-FFF2-40B4-BE49-F238E27FC236}">
                <a16:creationId xmlns:a16="http://schemas.microsoft.com/office/drawing/2014/main" xmlns="" id="{29805B85-3943-4CD1-BE76-6A85A5D4CE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250650">
            <a:off x="8279396" y="1539994"/>
            <a:ext cx="264194" cy="264194"/>
          </a:xfrm>
          <a:prstGeom prst="rect">
            <a:avLst/>
          </a:prstGeom>
        </p:spPr>
      </p:pic>
      <p:pic>
        <p:nvPicPr>
          <p:cNvPr id="21" name="Picture 20" descr="A close up of a logo&#10;&#10;Description generated with high confidence">
            <a:extLst>
              <a:ext uri="{FF2B5EF4-FFF2-40B4-BE49-F238E27FC236}">
                <a16:creationId xmlns:a16="http://schemas.microsoft.com/office/drawing/2014/main" xmlns="" id="{A2E8F1D0-5D9A-4298-94E5-1AC607EBB0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8829760">
            <a:off x="7468725" y="1740655"/>
            <a:ext cx="392009" cy="392009"/>
          </a:xfrm>
          <a:prstGeom prst="rect">
            <a:avLst/>
          </a:prstGeom>
        </p:spPr>
      </p:pic>
      <p:pic>
        <p:nvPicPr>
          <p:cNvPr id="22" name="Picture 21" descr="A close up of a logo&#10;&#10;Description generated with high confidence">
            <a:extLst>
              <a:ext uri="{FF2B5EF4-FFF2-40B4-BE49-F238E27FC236}">
                <a16:creationId xmlns:a16="http://schemas.microsoft.com/office/drawing/2014/main" xmlns="" id="{CD23C853-02CB-4970-A345-7FD2DDD7AD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250650">
            <a:off x="8907802" y="1224178"/>
            <a:ext cx="264194" cy="264194"/>
          </a:xfrm>
          <a:prstGeom prst="rect">
            <a:avLst/>
          </a:prstGeom>
        </p:spPr>
      </p:pic>
      <p:pic>
        <p:nvPicPr>
          <p:cNvPr id="23" name="Picture 22" descr="A close up of a logo&#10;&#10;Description generated with high confidence">
            <a:extLst>
              <a:ext uri="{FF2B5EF4-FFF2-40B4-BE49-F238E27FC236}">
                <a16:creationId xmlns:a16="http://schemas.microsoft.com/office/drawing/2014/main" xmlns="" id="{98A63582-1615-44A6-B240-9E288237AB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250650">
            <a:off x="9930001" y="1651357"/>
            <a:ext cx="372861" cy="372861"/>
          </a:xfrm>
          <a:prstGeom prst="rect">
            <a:avLst/>
          </a:prstGeom>
        </p:spPr>
      </p:pic>
      <p:pic>
        <p:nvPicPr>
          <p:cNvPr id="24" name="Picture 23" descr="A close up of a logo&#10;&#10;Description generated with high confidence">
            <a:extLst>
              <a:ext uri="{FF2B5EF4-FFF2-40B4-BE49-F238E27FC236}">
                <a16:creationId xmlns:a16="http://schemas.microsoft.com/office/drawing/2014/main" xmlns="" id="{6F5CD7B6-E844-4B5F-A018-72ADBBD384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250650">
            <a:off x="10918152" y="1596337"/>
            <a:ext cx="264194" cy="264194"/>
          </a:xfrm>
          <a:prstGeom prst="rect">
            <a:avLst/>
          </a:prstGeom>
        </p:spPr>
      </p:pic>
      <p:pic>
        <p:nvPicPr>
          <p:cNvPr id="25" name="Picture 24">
            <a:extLst>
              <a:ext uri="{FF2B5EF4-FFF2-40B4-BE49-F238E27FC236}">
                <a16:creationId xmlns:a16="http://schemas.microsoft.com/office/drawing/2014/main" xmlns="" id="{D00FA44E-2687-483A-9478-02F4E5AC1A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373615">
            <a:off x="10502513" y="1198108"/>
            <a:ext cx="335313" cy="335313"/>
          </a:xfrm>
          <a:prstGeom prst="rect">
            <a:avLst/>
          </a:prstGeom>
        </p:spPr>
      </p:pic>
      <p:pic>
        <p:nvPicPr>
          <p:cNvPr id="26" name="Picture 25">
            <a:extLst>
              <a:ext uri="{FF2B5EF4-FFF2-40B4-BE49-F238E27FC236}">
                <a16:creationId xmlns:a16="http://schemas.microsoft.com/office/drawing/2014/main" xmlns="" id="{0DEA9D31-64FE-4497-BBB8-50420E4C99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373615">
            <a:off x="8054285" y="1433461"/>
            <a:ext cx="203647" cy="203647"/>
          </a:xfrm>
          <a:prstGeom prst="rect">
            <a:avLst/>
          </a:prstGeom>
        </p:spPr>
      </p:pic>
      <p:pic>
        <p:nvPicPr>
          <p:cNvPr id="27" name="Picture 26">
            <a:extLst>
              <a:ext uri="{FF2B5EF4-FFF2-40B4-BE49-F238E27FC236}">
                <a16:creationId xmlns:a16="http://schemas.microsoft.com/office/drawing/2014/main" xmlns="" id="{D3BE4830-6548-4F32-9413-493A9DFE3E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373615">
            <a:off x="9027760" y="1765467"/>
            <a:ext cx="335313" cy="335313"/>
          </a:xfrm>
          <a:prstGeom prst="rect">
            <a:avLst/>
          </a:prstGeom>
        </p:spPr>
      </p:pic>
      <p:sp>
        <p:nvSpPr>
          <p:cNvPr id="2" name="Arrow: Chevron 1">
            <a:extLst>
              <a:ext uri="{FF2B5EF4-FFF2-40B4-BE49-F238E27FC236}">
                <a16:creationId xmlns:a16="http://schemas.microsoft.com/office/drawing/2014/main" xmlns="" id="{CC293FA2-C7B3-42A6-910B-275B587EBD35}"/>
              </a:ext>
            </a:extLst>
          </p:cNvPr>
          <p:cNvSpPr/>
          <p:nvPr/>
        </p:nvSpPr>
        <p:spPr>
          <a:xfrm>
            <a:off x="254000" y="4548866"/>
            <a:ext cx="2299778" cy="960393"/>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charset="0"/>
                <a:ea typeface="Helvetica Neue" charset="0"/>
                <a:cs typeface="Helvetica Neue" charset="0"/>
              </a:rPr>
              <a:t>DETECT</a:t>
            </a:r>
          </a:p>
        </p:txBody>
      </p:sp>
      <p:sp>
        <p:nvSpPr>
          <p:cNvPr id="29" name="Arrow: Chevron 28">
            <a:extLst>
              <a:ext uri="{FF2B5EF4-FFF2-40B4-BE49-F238E27FC236}">
                <a16:creationId xmlns:a16="http://schemas.microsoft.com/office/drawing/2014/main" xmlns="" id="{5A9A983D-4DE9-47FC-A92B-374289D71624}"/>
              </a:ext>
            </a:extLst>
          </p:cNvPr>
          <p:cNvSpPr/>
          <p:nvPr/>
        </p:nvSpPr>
        <p:spPr>
          <a:xfrm>
            <a:off x="2463128" y="4544059"/>
            <a:ext cx="2299778" cy="960393"/>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Helvetica Neue" charset="0"/>
                <a:ea typeface="Helvetica Neue" charset="0"/>
                <a:cs typeface="Helvetica Neue" charset="0"/>
              </a:rPr>
              <a:t>DETERMINE RIPENESS</a:t>
            </a:r>
          </a:p>
        </p:txBody>
      </p:sp>
      <p:sp>
        <p:nvSpPr>
          <p:cNvPr id="30" name="Arrow: Chevron 29">
            <a:extLst>
              <a:ext uri="{FF2B5EF4-FFF2-40B4-BE49-F238E27FC236}">
                <a16:creationId xmlns:a16="http://schemas.microsoft.com/office/drawing/2014/main" xmlns="" id="{1B7CAC73-CFAE-40C0-B618-2283DB4DE2F1}"/>
              </a:ext>
            </a:extLst>
          </p:cNvPr>
          <p:cNvSpPr/>
          <p:nvPr/>
        </p:nvSpPr>
        <p:spPr>
          <a:xfrm>
            <a:off x="4662096" y="4548866"/>
            <a:ext cx="2299778" cy="960393"/>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Helvetica Neue" charset="0"/>
                <a:ea typeface="Helvetica Neue" charset="0"/>
                <a:cs typeface="Helvetica Neue" charset="0"/>
              </a:rPr>
              <a:t>DETERMINE SIZE</a:t>
            </a:r>
          </a:p>
        </p:txBody>
      </p:sp>
      <p:sp>
        <p:nvSpPr>
          <p:cNvPr id="31" name="Arrow: Chevron 30">
            <a:extLst>
              <a:ext uri="{FF2B5EF4-FFF2-40B4-BE49-F238E27FC236}">
                <a16:creationId xmlns:a16="http://schemas.microsoft.com/office/drawing/2014/main" xmlns="" id="{F38BA806-78C0-49ED-980D-9D641AD98DB8}"/>
              </a:ext>
            </a:extLst>
          </p:cNvPr>
          <p:cNvSpPr/>
          <p:nvPr/>
        </p:nvSpPr>
        <p:spPr>
          <a:xfrm>
            <a:off x="6860134" y="4553673"/>
            <a:ext cx="2299778" cy="960393"/>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charset="0"/>
                <a:ea typeface="Helvetica Neue" charset="0"/>
                <a:cs typeface="Helvetica Neue" charset="0"/>
              </a:rPr>
              <a:t>PICK UP</a:t>
            </a:r>
          </a:p>
        </p:txBody>
      </p:sp>
      <p:sp>
        <p:nvSpPr>
          <p:cNvPr id="32" name="Arrow: Chevron 31">
            <a:extLst>
              <a:ext uri="{FF2B5EF4-FFF2-40B4-BE49-F238E27FC236}">
                <a16:creationId xmlns:a16="http://schemas.microsoft.com/office/drawing/2014/main" xmlns="" id="{CCE3C37A-BF6F-46A6-9D06-02E7CCC330E8}"/>
              </a:ext>
            </a:extLst>
          </p:cNvPr>
          <p:cNvSpPr/>
          <p:nvPr/>
        </p:nvSpPr>
        <p:spPr>
          <a:xfrm>
            <a:off x="9059102" y="4544059"/>
            <a:ext cx="2299778" cy="960393"/>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charset="0"/>
                <a:ea typeface="Helvetica Neue" charset="0"/>
                <a:cs typeface="Helvetica Neue" charset="0"/>
              </a:rPr>
              <a:t>PACKING</a:t>
            </a:r>
          </a:p>
        </p:txBody>
      </p:sp>
      <p:cxnSp>
        <p:nvCxnSpPr>
          <p:cNvPr id="4" name="Straight Connector 3">
            <a:extLst>
              <a:ext uri="{FF2B5EF4-FFF2-40B4-BE49-F238E27FC236}">
                <a16:creationId xmlns:a16="http://schemas.microsoft.com/office/drawing/2014/main" xmlns="" id="{D37612A7-508E-4181-8135-DBD0B8A28EE3}"/>
              </a:ext>
            </a:extLst>
          </p:cNvPr>
          <p:cNvCxnSpPr>
            <a:cxnSpLocks/>
          </p:cNvCxnSpPr>
          <p:nvPr/>
        </p:nvCxnSpPr>
        <p:spPr>
          <a:xfrm flipH="1" flipV="1">
            <a:off x="5238503" y="882869"/>
            <a:ext cx="615760" cy="46837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xmlns="" id="{82C63C61-EB19-4BC5-8849-148ECEB33953}"/>
              </a:ext>
            </a:extLst>
          </p:cNvPr>
          <p:cNvSpPr txBox="1"/>
          <p:nvPr/>
        </p:nvSpPr>
        <p:spPr>
          <a:xfrm>
            <a:off x="4710413" y="683128"/>
            <a:ext cx="674052" cy="369332"/>
          </a:xfrm>
          <a:prstGeom prst="rect">
            <a:avLst/>
          </a:prstGeom>
          <a:noFill/>
        </p:spPr>
        <p:txBody>
          <a:bodyPr wrap="square" rtlCol="0">
            <a:spAutoFit/>
          </a:bodyPr>
          <a:lstStyle/>
          <a:p>
            <a:r>
              <a:rPr lang="en-US" dirty="0"/>
              <a:t>80%</a:t>
            </a:r>
          </a:p>
        </p:txBody>
      </p:sp>
      <p:cxnSp>
        <p:nvCxnSpPr>
          <p:cNvPr id="33" name="Straight Connector 32">
            <a:extLst>
              <a:ext uri="{FF2B5EF4-FFF2-40B4-BE49-F238E27FC236}">
                <a16:creationId xmlns:a16="http://schemas.microsoft.com/office/drawing/2014/main" xmlns="" id="{A183CE73-B3F8-48BB-9594-06ADCC0638B8}"/>
              </a:ext>
            </a:extLst>
          </p:cNvPr>
          <p:cNvCxnSpPr>
            <a:cxnSpLocks/>
          </p:cNvCxnSpPr>
          <p:nvPr/>
        </p:nvCxnSpPr>
        <p:spPr>
          <a:xfrm flipV="1">
            <a:off x="6519214" y="627086"/>
            <a:ext cx="0" cy="35006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xmlns="" id="{664CE4D5-B40A-431C-9182-CC9C6BA2EA9D}"/>
              </a:ext>
            </a:extLst>
          </p:cNvPr>
          <p:cNvSpPr txBox="1"/>
          <p:nvPr/>
        </p:nvSpPr>
        <p:spPr>
          <a:xfrm>
            <a:off x="6295061" y="351646"/>
            <a:ext cx="674052" cy="369332"/>
          </a:xfrm>
          <a:prstGeom prst="rect">
            <a:avLst/>
          </a:prstGeom>
          <a:noFill/>
        </p:spPr>
        <p:txBody>
          <a:bodyPr wrap="square" rtlCol="0">
            <a:spAutoFit/>
          </a:bodyPr>
          <a:lstStyle/>
          <a:p>
            <a:r>
              <a:rPr lang="en-US" dirty="0"/>
              <a:t>60%</a:t>
            </a:r>
          </a:p>
        </p:txBody>
      </p:sp>
      <p:cxnSp>
        <p:nvCxnSpPr>
          <p:cNvPr id="35" name="Straight Connector 34">
            <a:extLst>
              <a:ext uri="{FF2B5EF4-FFF2-40B4-BE49-F238E27FC236}">
                <a16:creationId xmlns:a16="http://schemas.microsoft.com/office/drawing/2014/main" xmlns="" id="{E50FE7A9-34F9-4278-8146-74D7047C52C1}"/>
              </a:ext>
            </a:extLst>
          </p:cNvPr>
          <p:cNvCxnSpPr>
            <a:cxnSpLocks/>
          </p:cNvCxnSpPr>
          <p:nvPr/>
        </p:nvCxnSpPr>
        <p:spPr>
          <a:xfrm>
            <a:off x="6860134" y="1864169"/>
            <a:ext cx="108979" cy="4481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xmlns="" id="{D9653E0C-23CF-4DE4-9437-5731A0564191}"/>
              </a:ext>
            </a:extLst>
          </p:cNvPr>
          <p:cNvSpPr txBox="1"/>
          <p:nvPr/>
        </p:nvSpPr>
        <p:spPr>
          <a:xfrm>
            <a:off x="6845930" y="2311249"/>
            <a:ext cx="674052" cy="369332"/>
          </a:xfrm>
          <a:prstGeom prst="rect">
            <a:avLst/>
          </a:prstGeom>
          <a:noFill/>
        </p:spPr>
        <p:txBody>
          <a:bodyPr wrap="square" rtlCol="0">
            <a:spAutoFit/>
          </a:bodyPr>
          <a:lstStyle/>
          <a:p>
            <a:r>
              <a:rPr lang="en-US" dirty="0"/>
              <a:t>10%</a:t>
            </a:r>
          </a:p>
        </p:txBody>
      </p:sp>
      <p:sp>
        <p:nvSpPr>
          <p:cNvPr id="37" name="TextBox 36">
            <a:extLst>
              <a:ext uri="{FF2B5EF4-FFF2-40B4-BE49-F238E27FC236}">
                <a16:creationId xmlns:a16="http://schemas.microsoft.com/office/drawing/2014/main" xmlns="" id="{11D6C108-230C-4A7B-B59B-E48DA5484912}"/>
              </a:ext>
            </a:extLst>
          </p:cNvPr>
          <p:cNvSpPr txBox="1"/>
          <p:nvPr/>
        </p:nvSpPr>
        <p:spPr>
          <a:xfrm>
            <a:off x="4324966" y="689588"/>
            <a:ext cx="1206480" cy="338554"/>
          </a:xfrm>
          <a:prstGeom prst="rect">
            <a:avLst/>
          </a:prstGeom>
          <a:noFill/>
        </p:spPr>
        <p:txBody>
          <a:bodyPr wrap="square" rtlCol="0">
            <a:spAutoFit/>
          </a:bodyPr>
          <a:lstStyle/>
          <a:p>
            <a:r>
              <a:rPr lang="en-US" sz="1600" dirty="0" smtClean="0">
                <a:latin typeface="Helvetica Neue" charset="0"/>
                <a:ea typeface="Helvetica Neue" charset="0"/>
                <a:cs typeface="Helvetica Neue" charset="0"/>
              </a:rPr>
              <a:t> Grade A</a:t>
            </a:r>
            <a:endParaRPr lang="en-US" sz="1600" dirty="0">
              <a:latin typeface="Helvetica Neue" charset="0"/>
              <a:ea typeface="Helvetica Neue" charset="0"/>
              <a:cs typeface="Helvetica Neue" charset="0"/>
            </a:endParaRPr>
          </a:p>
        </p:txBody>
      </p:sp>
      <p:sp>
        <p:nvSpPr>
          <p:cNvPr id="38" name="TextBox 37">
            <a:extLst>
              <a:ext uri="{FF2B5EF4-FFF2-40B4-BE49-F238E27FC236}">
                <a16:creationId xmlns:a16="http://schemas.microsoft.com/office/drawing/2014/main" xmlns="" id="{4F0F2BAE-DC86-4A1E-A930-E68B551BBD62}"/>
              </a:ext>
            </a:extLst>
          </p:cNvPr>
          <p:cNvSpPr txBox="1"/>
          <p:nvPr/>
        </p:nvSpPr>
        <p:spPr>
          <a:xfrm>
            <a:off x="6303486" y="337658"/>
            <a:ext cx="927145" cy="369332"/>
          </a:xfrm>
          <a:prstGeom prst="rect">
            <a:avLst/>
          </a:prstGeom>
          <a:noFill/>
        </p:spPr>
        <p:txBody>
          <a:bodyPr wrap="square" rtlCol="0">
            <a:spAutoFit/>
          </a:bodyPr>
          <a:lstStyle/>
          <a:p>
            <a:r>
              <a:rPr lang="en-US" smtClean="0"/>
              <a:t>Grade B</a:t>
            </a:r>
            <a:endParaRPr lang="en-US" dirty="0"/>
          </a:p>
        </p:txBody>
      </p:sp>
      <p:pic>
        <p:nvPicPr>
          <p:cNvPr id="40" name="Picture 39" descr="A close up of a logo&#10;&#10;Description generated with high confidence">
            <a:extLst>
              <a:ext uri="{FF2B5EF4-FFF2-40B4-BE49-F238E27FC236}">
                <a16:creationId xmlns:a16="http://schemas.microsoft.com/office/drawing/2014/main" xmlns="" id="{46D23B47-75B5-4DC1-A63C-7E06A602CF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157615">
            <a:off x="5470294" y="1184098"/>
            <a:ext cx="497875" cy="497875"/>
          </a:xfrm>
          <a:prstGeom prst="rect">
            <a:avLst/>
          </a:prstGeom>
        </p:spPr>
      </p:pic>
      <p:pic>
        <p:nvPicPr>
          <p:cNvPr id="18" name="Picture 17" descr="A picture containing transport, LEGO&#10;&#10;Description generated with high confidence">
            <a:extLst>
              <a:ext uri="{FF2B5EF4-FFF2-40B4-BE49-F238E27FC236}">
                <a16:creationId xmlns:a16="http://schemas.microsoft.com/office/drawing/2014/main" xmlns="" id="{1767A874-59C9-474A-8379-6D3D3697355F}"/>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0000">
                        <a14:foregroundMark x1="74694" y1="30202" x2="76267" y2="26761"/>
                        <a14:backgroundMark x1="29589" y1="68159" x2="29065" y2="67504"/>
                        <a14:backgroundMark x1="59528" y1="71655" x2="59528" y2="71655"/>
                        <a14:backgroundMark x1="59528" y1="71655" x2="59528" y2="71655"/>
                        <a14:backgroundMark x1="72378" y1="26434" x2="72727" y2="27690"/>
                        <a14:backgroundMark x1="74694" y1="27089" x2="74825" y2="28400"/>
                        <a14:backgroundMark x1="74213" y1="28946" x2="74607" y2="28618"/>
                        <a14:backgroundMark x1="73864" y1="29437" x2="75699" y2="26980"/>
                        <a14:backgroundMark x1="75699" y1="26980" x2="75787" y2="26761"/>
                        <a14:backgroundMark x1="74869" y1="19388" x2="74519" y2="16931"/>
                        <a14:backgroundMark x1="73864" y1="19661" x2="74650" y2="17149"/>
                        <a14:backgroundMark x1="75087" y1="20481" x2="74869" y2="18132"/>
                        <a14:backgroundMark x1="73776" y1="19716" x2="73951" y2="18788"/>
                      </a14:backgroundRemoval>
                    </a14:imgEffect>
                  </a14:imgLayer>
                </a14:imgProps>
              </a:ext>
              <a:ext uri="{28A0092B-C50C-407E-A947-70E740481C1C}">
                <a14:useLocalDpi xmlns:a14="http://schemas.microsoft.com/office/drawing/2010/main" val="0"/>
              </a:ext>
            </a:extLst>
          </a:blip>
          <a:srcRect l="12704" t="17505" r="19117" b="11778"/>
          <a:stretch/>
        </p:blipFill>
        <p:spPr>
          <a:xfrm>
            <a:off x="-256994" y="1365764"/>
            <a:ext cx="3776997" cy="3135116"/>
          </a:xfrm>
          <a:prstGeom prst="rect">
            <a:avLst/>
          </a:prstGeom>
        </p:spPr>
      </p:pic>
      <p:pic>
        <p:nvPicPr>
          <p:cNvPr id="39" name="Picture 38" descr="A close up of a logo&#10;&#10;Description generated with high confidence">
            <a:extLst>
              <a:ext uri="{FF2B5EF4-FFF2-40B4-BE49-F238E27FC236}">
                <a16:creationId xmlns:a16="http://schemas.microsoft.com/office/drawing/2014/main" xmlns="" id="{95646F44-E8C0-4002-96ED-51AC07F0F2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114484">
            <a:off x="3867767" y="2531413"/>
            <a:ext cx="497875" cy="497875"/>
          </a:xfrm>
          <a:prstGeom prst="rect">
            <a:avLst/>
          </a:prstGeom>
        </p:spPr>
      </p:pic>
      <p:sp>
        <p:nvSpPr>
          <p:cNvPr id="3" name="TextBox 2">
            <a:extLst>
              <a:ext uri="{FF2B5EF4-FFF2-40B4-BE49-F238E27FC236}">
                <a16:creationId xmlns:a16="http://schemas.microsoft.com/office/drawing/2014/main" xmlns="" id="{932D19FB-E55A-CD4B-9424-CBD8E752105F}"/>
              </a:ext>
            </a:extLst>
          </p:cNvPr>
          <p:cNvSpPr txBox="1"/>
          <p:nvPr/>
        </p:nvSpPr>
        <p:spPr>
          <a:xfrm>
            <a:off x="7215658" y="5625971"/>
            <a:ext cx="1308100" cy="646331"/>
          </a:xfrm>
          <a:prstGeom prst="rect">
            <a:avLst/>
          </a:prstGeom>
          <a:noFill/>
        </p:spPr>
        <p:txBody>
          <a:bodyPr wrap="square" rtlCol="0">
            <a:spAutoFit/>
          </a:bodyPr>
          <a:lstStyle/>
          <a:p>
            <a:r>
              <a:rPr lang="en-US" dirty="0">
                <a:solidFill>
                  <a:schemeClr val="bg1"/>
                </a:solidFill>
              </a:rPr>
              <a:t>Using soft gripper</a:t>
            </a:r>
          </a:p>
        </p:txBody>
      </p:sp>
      <p:sp>
        <p:nvSpPr>
          <p:cNvPr id="41" name="TextBox 40">
            <a:extLst>
              <a:ext uri="{FF2B5EF4-FFF2-40B4-BE49-F238E27FC236}">
                <a16:creationId xmlns:a16="http://schemas.microsoft.com/office/drawing/2014/main" xmlns="" id="{AED6DDB5-32EE-0F45-8A2A-0A1BBCFB9954}"/>
              </a:ext>
            </a:extLst>
          </p:cNvPr>
          <p:cNvSpPr txBox="1"/>
          <p:nvPr/>
        </p:nvSpPr>
        <p:spPr>
          <a:xfrm>
            <a:off x="4948713" y="5614021"/>
            <a:ext cx="1308100" cy="646331"/>
          </a:xfrm>
          <a:prstGeom prst="rect">
            <a:avLst/>
          </a:prstGeom>
          <a:noFill/>
        </p:spPr>
        <p:txBody>
          <a:bodyPr wrap="square" rtlCol="0">
            <a:spAutoFit/>
          </a:bodyPr>
          <a:lstStyle/>
          <a:p>
            <a:r>
              <a:rPr lang="en-US" dirty="0">
                <a:solidFill>
                  <a:schemeClr val="bg1"/>
                </a:solidFill>
              </a:rPr>
              <a:t>Image Processing</a:t>
            </a:r>
          </a:p>
        </p:txBody>
      </p:sp>
      <p:sp>
        <p:nvSpPr>
          <p:cNvPr id="42" name="TextBox 41">
            <a:extLst>
              <a:ext uri="{FF2B5EF4-FFF2-40B4-BE49-F238E27FC236}">
                <a16:creationId xmlns:a16="http://schemas.microsoft.com/office/drawing/2014/main" xmlns="" id="{45BC7579-25DA-1442-B16C-539C8FA46F8B}"/>
              </a:ext>
            </a:extLst>
          </p:cNvPr>
          <p:cNvSpPr txBox="1"/>
          <p:nvPr/>
        </p:nvSpPr>
        <p:spPr>
          <a:xfrm>
            <a:off x="2553778" y="5614021"/>
            <a:ext cx="1308100" cy="646331"/>
          </a:xfrm>
          <a:prstGeom prst="rect">
            <a:avLst/>
          </a:prstGeom>
          <a:noFill/>
        </p:spPr>
        <p:txBody>
          <a:bodyPr wrap="square" rtlCol="0">
            <a:spAutoFit/>
          </a:bodyPr>
          <a:lstStyle/>
          <a:p>
            <a:r>
              <a:rPr lang="en-US" dirty="0">
                <a:solidFill>
                  <a:schemeClr val="bg1"/>
                </a:solidFill>
              </a:rPr>
              <a:t>Image Processing</a:t>
            </a:r>
          </a:p>
        </p:txBody>
      </p:sp>
      <p:sp>
        <p:nvSpPr>
          <p:cNvPr id="43" name="TextBox 42">
            <a:extLst>
              <a:ext uri="{FF2B5EF4-FFF2-40B4-BE49-F238E27FC236}">
                <a16:creationId xmlns:a16="http://schemas.microsoft.com/office/drawing/2014/main" xmlns="" id="{BFF9AB63-2722-2544-A654-B8C6312B88CC}"/>
              </a:ext>
            </a:extLst>
          </p:cNvPr>
          <p:cNvSpPr txBox="1"/>
          <p:nvPr/>
        </p:nvSpPr>
        <p:spPr>
          <a:xfrm>
            <a:off x="482600" y="5557245"/>
            <a:ext cx="1308100" cy="646331"/>
          </a:xfrm>
          <a:prstGeom prst="rect">
            <a:avLst/>
          </a:prstGeom>
          <a:noFill/>
        </p:spPr>
        <p:txBody>
          <a:bodyPr wrap="square" rtlCol="0">
            <a:spAutoFit/>
          </a:bodyPr>
          <a:lstStyle/>
          <a:p>
            <a:r>
              <a:rPr lang="en-US" dirty="0">
                <a:solidFill>
                  <a:schemeClr val="bg1"/>
                </a:solidFill>
              </a:rPr>
              <a:t>Image Processing</a:t>
            </a:r>
          </a:p>
        </p:txBody>
      </p:sp>
      <p:sp>
        <p:nvSpPr>
          <p:cNvPr id="44" name="TextBox 43">
            <a:extLst>
              <a:ext uri="{FF2B5EF4-FFF2-40B4-BE49-F238E27FC236}">
                <a16:creationId xmlns:a16="http://schemas.microsoft.com/office/drawing/2014/main" xmlns="" id="{E90F306D-DCB6-2548-ADCB-56734A1684D1}"/>
              </a:ext>
            </a:extLst>
          </p:cNvPr>
          <p:cNvSpPr txBox="1"/>
          <p:nvPr/>
        </p:nvSpPr>
        <p:spPr>
          <a:xfrm>
            <a:off x="9462381" y="5614020"/>
            <a:ext cx="1308100" cy="646331"/>
          </a:xfrm>
          <a:prstGeom prst="rect">
            <a:avLst/>
          </a:prstGeom>
          <a:noFill/>
        </p:spPr>
        <p:txBody>
          <a:bodyPr wrap="square" rtlCol="0">
            <a:spAutoFit/>
          </a:bodyPr>
          <a:lstStyle/>
          <a:p>
            <a:r>
              <a:rPr lang="en-US" dirty="0">
                <a:solidFill>
                  <a:schemeClr val="bg1"/>
                </a:solidFill>
              </a:rPr>
              <a:t>Using soft gripper</a:t>
            </a:r>
          </a:p>
        </p:txBody>
      </p:sp>
      <p:sp>
        <p:nvSpPr>
          <p:cNvPr id="5" name="TextBox 4">
            <a:extLst>
              <a:ext uri="{FF2B5EF4-FFF2-40B4-BE49-F238E27FC236}">
                <a16:creationId xmlns:a16="http://schemas.microsoft.com/office/drawing/2014/main" xmlns="" id="{7D6245D4-0F8D-6F4C-8D2F-96C8006A961B}"/>
              </a:ext>
            </a:extLst>
          </p:cNvPr>
          <p:cNvSpPr txBox="1"/>
          <p:nvPr/>
        </p:nvSpPr>
        <p:spPr>
          <a:xfrm>
            <a:off x="284979" y="7317"/>
            <a:ext cx="4722494" cy="1446550"/>
          </a:xfrm>
          <a:prstGeom prst="rect">
            <a:avLst/>
          </a:prstGeom>
          <a:noFill/>
        </p:spPr>
        <p:txBody>
          <a:bodyPr wrap="square" rtlCol="0">
            <a:spAutoFit/>
          </a:bodyPr>
          <a:lstStyle/>
          <a:p>
            <a:r>
              <a:rPr lang="en-US" sz="4400" dirty="0">
                <a:solidFill>
                  <a:schemeClr val="accent4">
                    <a:lumMod val="50000"/>
                  </a:schemeClr>
                </a:solidFill>
                <a:latin typeface="+mj-lt"/>
              </a:rPr>
              <a:t>ARGORIBOT</a:t>
            </a:r>
          </a:p>
          <a:p>
            <a:r>
              <a:rPr lang="en-US" sz="4400" dirty="0">
                <a:solidFill>
                  <a:schemeClr val="accent4">
                    <a:lumMod val="50000"/>
                  </a:schemeClr>
                </a:solidFill>
                <a:latin typeface="+mj-lt"/>
              </a:rPr>
              <a:t>PROCESS</a:t>
            </a:r>
          </a:p>
        </p:txBody>
      </p:sp>
      <p:sp>
        <p:nvSpPr>
          <p:cNvPr id="17" name="TextBox 16"/>
          <p:cNvSpPr txBox="1"/>
          <p:nvPr/>
        </p:nvSpPr>
        <p:spPr>
          <a:xfrm>
            <a:off x="5486400" y="312597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035631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500"/>
                                  </p:stCondLst>
                                  <p:childTnLst>
                                    <p:animMotion origin="layout" path="M 2.70833E-6 2.22222E-6 L 0.21107 2.22222E-6 " pathEditMode="relative" rAng="0" ptsTypes="AA">
                                      <p:cBhvr>
                                        <p:cTn id="6" dur="2000" fill="hold"/>
                                        <p:tgtEl>
                                          <p:spTgt spid="18"/>
                                        </p:tgtEl>
                                        <p:attrNameLst>
                                          <p:attrName>ppt_x</p:attrName>
                                          <p:attrName>ppt_y</p:attrName>
                                        </p:attrNameLst>
                                      </p:cBhvr>
                                      <p:rCtr x="10547" y="0"/>
                                    </p:animMotion>
                                  </p:childTnLst>
                                </p:cTn>
                              </p:par>
                            </p:childTnLst>
                          </p:cTn>
                        </p:par>
                      </p:childTnLst>
                    </p:cTn>
                  </p:par>
                  <p:par>
                    <p:cTn id="7" fill="hold">
                      <p:stCondLst>
                        <p:cond delay="indefinite"/>
                      </p:stCondLst>
                      <p:childTnLst>
                        <p:par>
                          <p:cTn id="8" fill="hold">
                            <p:stCondLst>
                              <p:cond delay="0"/>
                            </p:stCondLst>
                            <p:childTnLst>
                              <p:par>
                                <p:cTn id="9" presetID="1" presetClass="emph" presetSubtype="1" nodeType="clickEffect">
                                  <p:stCondLst>
                                    <p:cond delay="0"/>
                                  </p:stCondLst>
                                  <p:endCondLst>
                                    <p:cond evt="onNext" delay="0">
                                      <p:tgtEl>
                                        <p:sldTgt/>
                                      </p:tgtEl>
                                    </p:cond>
                                  </p:endCondLst>
                                  <p:childTnLst>
                                    <p:set>
                                      <p:cBhvr>
                                        <p:cTn id="10" dur="indefinite"/>
                                        <p:tgtEl>
                                          <p:spTgt spid="2"/>
                                        </p:tgtEl>
                                        <p:attrNameLst>
                                          <p:attrName>fillcolor</p:attrName>
                                        </p:attrNameLst>
                                      </p:cBhvr>
                                      <p:to>
                                        <p:clrVal>
                                          <a:schemeClr val="accent2"/>
                                        </p:clrVal>
                                      </p:to>
                                    </p:set>
                                    <p:set>
                                      <p:cBhvr>
                                        <p:cTn id="11" dur="indefinite"/>
                                        <p:tgtEl>
                                          <p:spTgt spid="2"/>
                                        </p:tgtEl>
                                        <p:attrNameLst>
                                          <p:attrName>fill.type</p:attrName>
                                        </p:attrNameLst>
                                      </p:cBhvr>
                                      <p:to>
                                        <p:strVal val="solid"/>
                                      </p:to>
                                    </p:set>
                                    <p:set>
                                      <p:cBhvr>
                                        <p:cTn id="12" dur="indefinite"/>
                                        <p:tgtEl>
                                          <p:spTgt spid="2"/>
                                        </p:tgtEl>
                                        <p:attrNameLst>
                                          <p:attrName>fill.on</p:attrName>
                                        </p:attrNameLst>
                                      </p:cBhvr>
                                      <p:to>
                                        <p:strVal val="true"/>
                                      </p:to>
                                    </p:set>
                                  </p:childTnLst>
                                </p:cTn>
                              </p:par>
                              <p:par>
                                <p:cTn id="13" presetID="1" presetClass="entr" presetSubtype="0" fill="hold" grpId="0" nodeType="withEffect">
                                  <p:stCondLst>
                                    <p:cond delay="0"/>
                                  </p:stCondLst>
                                  <p:childTnLst>
                                    <p:set>
                                      <p:cBhvr>
                                        <p:cTn id="14" dur="1" fill="hold">
                                          <p:stCondLst>
                                            <p:cond delay="249"/>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249"/>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249"/>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mph" presetSubtype="1" nodeType="clickEffect">
                                  <p:stCondLst>
                                    <p:cond delay="0"/>
                                  </p:stCondLst>
                                  <p:endCondLst>
                                    <p:cond evt="onNext" delay="0">
                                      <p:tgtEl>
                                        <p:sldTgt/>
                                      </p:tgtEl>
                                    </p:cond>
                                  </p:endCondLst>
                                  <p:childTnLst>
                                    <p:set>
                                      <p:cBhvr>
                                        <p:cTn id="24" dur="indefinite"/>
                                        <p:tgtEl>
                                          <p:spTgt spid="29"/>
                                        </p:tgtEl>
                                        <p:attrNameLst>
                                          <p:attrName>fillcolor</p:attrName>
                                        </p:attrNameLst>
                                      </p:cBhvr>
                                      <p:to>
                                        <p:clrVal>
                                          <a:schemeClr val="accent2"/>
                                        </p:clrVal>
                                      </p:to>
                                    </p:set>
                                    <p:set>
                                      <p:cBhvr>
                                        <p:cTn id="25" dur="indefinite"/>
                                        <p:tgtEl>
                                          <p:spTgt spid="29"/>
                                        </p:tgtEl>
                                        <p:attrNameLst>
                                          <p:attrName>fill.type</p:attrName>
                                        </p:attrNameLst>
                                      </p:cBhvr>
                                      <p:to>
                                        <p:strVal val="solid"/>
                                      </p:to>
                                    </p:set>
                                    <p:set>
                                      <p:cBhvr>
                                        <p:cTn id="26" dur="indefinite"/>
                                        <p:tgtEl>
                                          <p:spTgt spid="29"/>
                                        </p:tgtEl>
                                        <p:attrNameLst>
                                          <p:attrName>fill.on</p:attrName>
                                        </p:attrNameLst>
                                      </p:cBhvr>
                                      <p:to>
                                        <p:strVal val="true"/>
                                      </p:to>
                                    </p:set>
                                  </p:childTnLst>
                                </p:cTn>
                              </p:par>
                              <p:par>
                                <p:cTn id="27" presetID="1" presetClass="entr" presetSubtype="0" fill="hold" nodeType="withEffect">
                                  <p:stCondLst>
                                    <p:cond delay="50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50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50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nodeType="withEffect">
                                  <p:stCondLst>
                                    <p:cond delay="50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nodeType="withEffect">
                                  <p:stCondLst>
                                    <p:cond delay="50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50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500"/>
                                  </p:stCondLst>
                                  <p:childTnLst>
                                    <p:set>
                                      <p:cBhvr>
                                        <p:cTn id="40" dur="1" fill="hold">
                                          <p:stCondLst>
                                            <p:cond delay="0"/>
                                          </p:stCondLst>
                                        </p:cTn>
                                        <p:tgtEl>
                                          <p:spTgt spid="4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mph" presetSubtype="1" nodeType="clickEffect">
                                  <p:stCondLst>
                                    <p:cond delay="0"/>
                                  </p:stCondLst>
                                  <p:endCondLst>
                                    <p:cond evt="onNext" delay="0">
                                      <p:tgtEl>
                                        <p:sldTgt/>
                                      </p:tgtEl>
                                    </p:cond>
                                  </p:endCondLst>
                                  <p:childTnLst>
                                    <p:set>
                                      <p:cBhvr>
                                        <p:cTn id="44" dur="indefinite"/>
                                        <p:tgtEl>
                                          <p:spTgt spid="30"/>
                                        </p:tgtEl>
                                        <p:attrNameLst>
                                          <p:attrName>fillcolor</p:attrName>
                                        </p:attrNameLst>
                                      </p:cBhvr>
                                      <p:to>
                                        <p:clrVal>
                                          <a:schemeClr val="accent2"/>
                                        </p:clrVal>
                                      </p:to>
                                    </p:set>
                                    <p:set>
                                      <p:cBhvr>
                                        <p:cTn id="45" dur="indefinite"/>
                                        <p:tgtEl>
                                          <p:spTgt spid="30"/>
                                        </p:tgtEl>
                                        <p:attrNameLst>
                                          <p:attrName>fill.type</p:attrName>
                                        </p:attrNameLst>
                                      </p:cBhvr>
                                      <p:to>
                                        <p:strVal val="solid"/>
                                      </p:to>
                                    </p:set>
                                    <p:set>
                                      <p:cBhvr>
                                        <p:cTn id="46" dur="indefinite"/>
                                        <p:tgtEl>
                                          <p:spTgt spid="30"/>
                                        </p:tgtEl>
                                        <p:attrNameLst>
                                          <p:attrName>fill.on</p:attrName>
                                        </p:attrNameLst>
                                      </p:cBhvr>
                                      <p:to>
                                        <p:strVal val="true"/>
                                      </p:to>
                                    </p:set>
                                  </p:childTnLst>
                                </p:cTn>
                              </p:par>
                              <p:par>
                                <p:cTn id="47" presetID="1" presetClass="exit" presetSubtype="0" fill="hold" grpId="1" nodeType="withEffect">
                                  <p:stCondLst>
                                    <p:cond delay="0"/>
                                  </p:stCondLst>
                                  <p:childTnLst>
                                    <p:set>
                                      <p:cBhvr>
                                        <p:cTn id="48" dur="1" fill="hold">
                                          <p:stCondLst>
                                            <p:cond delay="0"/>
                                          </p:stCondLst>
                                        </p:cTn>
                                        <p:tgtEl>
                                          <p:spTgt spid="13"/>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6"/>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34"/>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36"/>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35"/>
                                        </p:tgtEl>
                                        <p:attrNameLst>
                                          <p:attrName>style.visibility</p:attrName>
                                        </p:attrNameLst>
                                      </p:cBhvr>
                                      <p:to>
                                        <p:strVal val="hidden"/>
                                      </p:to>
                                    </p:set>
                                  </p:childTnLst>
                                </p:cTn>
                              </p:par>
                              <p:par>
                                <p:cTn id="57" presetID="1" presetClass="entr" presetSubtype="0" fill="hold" grpId="0" nodeType="withEffect">
                                  <p:stCondLst>
                                    <p:cond delay="500"/>
                                  </p:stCondLst>
                                  <p:childTnLst>
                                    <p:set>
                                      <p:cBhvr>
                                        <p:cTn id="58" dur="1" fill="hold">
                                          <p:stCondLst>
                                            <p:cond delay="0"/>
                                          </p:stCondLst>
                                        </p:cTn>
                                        <p:tgtEl>
                                          <p:spTgt spid="41"/>
                                        </p:tgtEl>
                                        <p:attrNameLst>
                                          <p:attrName>style.visibility</p:attrName>
                                        </p:attrNameLst>
                                      </p:cBhvr>
                                      <p:to>
                                        <p:strVal val="visible"/>
                                      </p:to>
                                    </p:set>
                                  </p:childTnLst>
                                </p:cTn>
                              </p:par>
                              <p:par>
                                <p:cTn id="59" presetID="1" presetClass="entr" presetSubtype="0" fill="hold" grpId="0" nodeType="withEffect">
                                  <p:stCondLst>
                                    <p:cond delay="50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grpId="0" nodeType="withEffect">
                                  <p:stCondLst>
                                    <p:cond delay="500"/>
                                  </p:stCondLst>
                                  <p:childTnLst>
                                    <p:set>
                                      <p:cBhvr>
                                        <p:cTn id="62" dur="1" fill="hold">
                                          <p:stCondLst>
                                            <p:cond delay="0"/>
                                          </p:stCondLst>
                                        </p:cTn>
                                        <p:tgtEl>
                                          <p:spTgt spid="3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mph" presetSubtype="1" nodeType="clickEffect">
                                  <p:stCondLst>
                                    <p:cond delay="100"/>
                                  </p:stCondLst>
                                  <p:endCondLst>
                                    <p:cond evt="onNext" delay="0">
                                      <p:tgtEl>
                                        <p:sldTgt/>
                                      </p:tgtEl>
                                    </p:cond>
                                  </p:endCondLst>
                                  <p:childTnLst>
                                    <p:set>
                                      <p:cBhvr>
                                        <p:cTn id="66" dur="indefinite"/>
                                        <p:tgtEl>
                                          <p:spTgt spid="31"/>
                                        </p:tgtEl>
                                        <p:attrNameLst>
                                          <p:attrName>fillcolor</p:attrName>
                                        </p:attrNameLst>
                                      </p:cBhvr>
                                      <p:to>
                                        <p:clrVal>
                                          <a:schemeClr val="accent2"/>
                                        </p:clrVal>
                                      </p:to>
                                    </p:set>
                                    <p:set>
                                      <p:cBhvr>
                                        <p:cTn id="67" dur="indefinite"/>
                                        <p:tgtEl>
                                          <p:spTgt spid="31"/>
                                        </p:tgtEl>
                                        <p:attrNameLst>
                                          <p:attrName>fill.type</p:attrName>
                                        </p:attrNameLst>
                                      </p:cBhvr>
                                      <p:to>
                                        <p:strVal val="solid"/>
                                      </p:to>
                                    </p:set>
                                    <p:set>
                                      <p:cBhvr>
                                        <p:cTn id="68" dur="indefinite"/>
                                        <p:tgtEl>
                                          <p:spTgt spid="31"/>
                                        </p:tgtEl>
                                        <p:attrNameLst>
                                          <p:attrName>fill.on</p:attrName>
                                        </p:attrNameLst>
                                      </p:cBhvr>
                                      <p:to>
                                        <p:strVal val="true"/>
                                      </p:to>
                                    </p:set>
                                  </p:childTnLst>
                                </p:cTn>
                              </p:par>
                              <p:par>
                                <p:cTn id="69" presetID="1" presetClass="exit" presetSubtype="0" fill="hold" nodeType="withEffect">
                                  <p:stCondLst>
                                    <p:cond delay="500"/>
                                  </p:stCondLst>
                                  <p:childTnLst>
                                    <p:set>
                                      <p:cBhvr>
                                        <p:cTn id="70" dur="1" fill="hold">
                                          <p:stCondLst>
                                            <p:cond delay="0"/>
                                          </p:stCondLst>
                                        </p:cTn>
                                        <p:tgtEl>
                                          <p:spTgt spid="9"/>
                                        </p:tgtEl>
                                        <p:attrNameLst>
                                          <p:attrName>style.visibility</p:attrName>
                                        </p:attrNameLst>
                                      </p:cBhvr>
                                      <p:to>
                                        <p:strVal val="hidden"/>
                                      </p:to>
                                    </p:set>
                                  </p:childTnLst>
                                </p:cTn>
                              </p:par>
                              <p:par>
                                <p:cTn id="71" presetID="1" presetClass="exit" presetSubtype="0" fill="hold" grpId="1" nodeType="withEffect">
                                  <p:stCondLst>
                                    <p:cond delay="600"/>
                                  </p:stCondLst>
                                  <p:childTnLst>
                                    <p:set>
                                      <p:cBhvr>
                                        <p:cTn id="72" dur="1" fill="hold">
                                          <p:stCondLst>
                                            <p:cond delay="0"/>
                                          </p:stCondLst>
                                        </p:cTn>
                                        <p:tgtEl>
                                          <p:spTgt spid="12"/>
                                        </p:tgtEl>
                                        <p:attrNameLst>
                                          <p:attrName>style.visibility</p:attrName>
                                        </p:attrNameLst>
                                      </p:cBhvr>
                                      <p:to>
                                        <p:strVal val="hidden"/>
                                      </p:to>
                                    </p:set>
                                  </p:childTnLst>
                                </p:cTn>
                              </p:par>
                              <p:par>
                                <p:cTn id="73" presetID="1" presetClass="entr" presetSubtype="0" fill="hold" nodeType="withEffect">
                                  <p:stCondLst>
                                    <p:cond delay="600"/>
                                  </p:stCondLst>
                                  <p:childTnLst>
                                    <p:set>
                                      <p:cBhvr>
                                        <p:cTn id="74" dur="1" fill="hold">
                                          <p:stCondLst>
                                            <p:cond delay="0"/>
                                          </p:stCondLst>
                                        </p:cTn>
                                        <p:tgtEl>
                                          <p:spTgt spid="40"/>
                                        </p:tgtEl>
                                        <p:attrNameLst>
                                          <p:attrName>style.visibility</p:attrName>
                                        </p:attrNameLst>
                                      </p:cBhvr>
                                      <p:to>
                                        <p:strVal val="visible"/>
                                      </p:to>
                                    </p:set>
                                  </p:childTnLst>
                                </p:cTn>
                              </p:par>
                              <p:par>
                                <p:cTn id="75" presetID="1" presetClass="exit" presetSubtype="0" fill="hold" nodeType="withEffect">
                                  <p:stCondLst>
                                    <p:cond delay="600"/>
                                  </p:stCondLst>
                                  <p:childTnLst>
                                    <p:set>
                                      <p:cBhvr>
                                        <p:cTn id="76" dur="1" fill="hold">
                                          <p:stCondLst>
                                            <p:cond delay="0"/>
                                          </p:stCondLst>
                                        </p:cTn>
                                        <p:tgtEl>
                                          <p:spTgt spid="4"/>
                                        </p:tgtEl>
                                        <p:attrNameLst>
                                          <p:attrName>style.visibility</p:attrName>
                                        </p:attrNameLst>
                                      </p:cBhvr>
                                      <p:to>
                                        <p:strVal val="hidden"/>
                                      </p:to>
                                    </p:set>
                                  </p:childTnLst>
                                </p:cTn>
                              </p:par>
                              <p:par>
                                <p:cTn id="77" presetID="1" presetClass="exit" presetSubtype="0" fill="hold" grpId="1" nodeType="withEffect">
                                  <p:stCondLst>
                                    <p:cond delay="600"/>
                                  </p:stCondLst>
                                  <p:childTnLst>
                                    <p:set>
                                      <p:cBhvr>
                                        <p:cTn id="78" dur="1" fill="hold">
                                          <p:stCondLst>
                                            <p:cond delay="0"/>
                                          </p:stCondLst>
                                        </p:cTn>
                                        <p:tgtEl>
                                          <p:spTgt spid="37"/>
                                        </p:tgtEl>
                                        <p:attrNameLst>
                                          <p:attrName>style.visibility</p:attrName>
                                        </p:attrNameLst>
                                      </p:cBhvr>
                                      <p:to>
                                        <p:strVal val="hidden"/>
                                      </p:to>
                                    </p:set>
                                  </p:childTnLst>
                                </p:cTn>
                              </p:par>
                              <p:par>
                                <p:cTn id="79" presetID="1" presetClass="exit" presetSubtype="0" fill="hold" grpId="1" nodeType="withEffect">
                                  <p:stCondLst>
                                    <p:cond delay="600"/>
                                  </p:stCondLst>
                                  <p:childTnLst>
                                    <p:set>
                                      <p:cBhvr>
                                        <p:cTn id="80" dur="1" fill="hold">
                                          <p:stCondLst>
                                            <p:cond delay="0"/>
                                          </p:stCondLst>
                                        </p:cTn>
                                        <p:tgtEl>
                                          <p:spTgt spid="38"/>
                                        </p:tgtEl>
                                        <p:attrNameLst>
                                          <p:attrName>style.visibility</p:attrName>
                                        </p:attrNameLst>
                                      </p:cBhvr>
                                      <p:to>
                                        <p:strVal val="hidden"/>
                                      </p:to>
                                    </p:set>
                                  </p:childTnLst>
                                </p:cTn>
                              </p:par>
                              <p:par>
                                <p:cTn id="81" presetID="1" presetClass="exit" presetSubtype="0" fill="hold" grpId="1" nodeType="withEffect">
                                  <p:stCondLst>
                                    <p:cond delay="600"/>
                                  </p:stCondLst>
                                  <p:childTnLst>
                                    <p:set>
                                      <p:cBhvr>
                                        <p:cTn id="82" dur="1" fill="hold">
                                          <p:stCondLst>
                                            <p:cond delay="0"/>
                                          </p:stCondLst>
                                        </p:cTn>
                                        <p:tgtEl>
                                          <p:spTgt spid="14"/>
                                        </p:tgtEl>
                                        <p:attrNameLst>
                                          <p:attrName>style.visibility</p:attrName>
                                        </p:attrNameLst>
                                      </p:cBhvr>
                                      <p:to>
                                        <p:strVal val="hidden"/>
                                      </p:to>
                                    </p:set>
                                  </p:childTnLst>
                                </p:cTn>
                              </p:par>
                              <p:par>
                                <p:cTn id="83" presetID="1" presetClass="exit" presetSubtype="0" fill="hold" nodeType="withEffect">
                                  <p:stCondLst>
                                    <p:cond delay="600"/>
                                  </p:stCondLst>
                                  <p:childTnLst>
                                    <p:set>
                                      <p:cBhvr>
                                        <p:cTn id="84" dur="1" fill="hold">
                                          <p:stCondLst>
                                            <p:cond delay="0"/>
                                          </p:stCondLst>
                                        </p:cTn>
                                        <p:tgtEl>
                                          <p:spTgt spid="33"/>
                                        </p:tgtEl>
                                        <p:attrNameLst>
                                          <p:attrName>style.visibility</p:attrName>
                                        </p:attrNameLst>
                                      </p:cBhvr>
                                      <p:to>
                                        <p:strVal val="hidden"/>
                                      </p:to>
                                    </p:set>
                                  </p:childTnLst>
                                </p:cTn>
                              </p:par>
                              <p:par>
                                <p:cTn id="85" presetID="1" presetClass="entr" presetSubtype="0" fill="hold" grpId="0" nodeType="withEffect">
                                  <p:stCondLst>
                                    <p:cond delay="500"/>
                                  </p:stCondLst>
                                  <p:childTnLst>
                                    <p:set>
                                      <p:cBhvr>
                                        <p:cTn id="86" dur="1" fill="hold">
                                          <p:stCondLst>
                                            <p:cond delay="0"/>
                                          </p:stCondLst>
                                        </p:cTn>
                                        <p:tgtEl>
                                          <p:spTgt spid="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mph" presetSubtype="1" nodeType="clickEffect">
                                  <p:stCondLst>
                                    <p:cond delay="0"/>
                                  </p:stCondLst>
                                  <p:endCondLst>
                                    <p:cond evt="onNext" delay="0">
                                      <p:tgtEl>
                                        <p:sldTgt/>
                                      </p:tgtEl>
                                    </p:cond>
                                  </p:endCondLst>
                                  <p:childTnLst>
                                    <p:set>
                                      <p:cBhvr>
                                        <p:cTn id="90" dur="indefinite"/>
                                        <p:tgtEl>
                                          <p:spTgt spid="32"/>
                                        </p:tgtEl>
                                        <p:attrNameLst>
                                          <p:attrName>fillcolor</p:attrName>
                                        </p:attrNameLst>
                                      </p:cBhvr>
                                      <p:to>
                                        <p:clrVal>
                                          <a:schemeClr val="accent2"/>
                                        </p:clrVal>
                                      </p:to>
                                    </p:set>
                                    <p:set>
                                      <p:cBhvr>
                                        <p:cTn id="91" dur="indefinite"/>
                                        <p:tgtEl>
                                          <p:spTgt spid="32"/>
                                        </p:tgtEl>
                                        <p:attrNameLst>
                                          <p:attrName>fill.type</p:attrName>
                                        </p:attrNameLst>
                                      </p:cBhvr>
                                      <p:to>
                                        <p:strVal val="solid"/>
                                      </p:to>
                                    </p:set>
                                    <p:set>
                                      <p:cBhvr>
                                        <p:cTn id="92" dur="indefinite"/>
                                        <p:tgtEl>
                                          <p:spTgt spid="32"/>
                                        </p:tgtEl>
                                        <p:attrNameLst>
                                          <p:attrName>fill.on</p:attrName>
                                        </p:attrNameLst>
                                      </p:cBhvr>
                                      <p:to>
                                        <p:strVal val="true"/>
                                      </p:to>
                                    </p:set>
                                  </p:childTnLst>
                                </p:cTn>
                              </p:par>
                              <p:par>
                                <p:cTn id="93" presetID="1" presetClass="entr" presetSubtype="0" fill="hold" nodeType="withEffect">
                                  <p:stCondLst>
                                    <p:cond delay="500"/>
                                  </p:stCondLst>
                                  <p:childTnLst>
                                    <p:set>
                                      <p:cBhvr>
                                        <p:cTn id="94" dur="1" fill="hold">
                                          <p:stCondLst>
                                            <p:cond delay="0"/>
                                          </p:stCondLst>
                                        </p:cTn>
                                        <p:tgtEl>
                                          <p:spTgt spid="39"/>
                                        </p:tgtEl>
                                        <p:attrNameLst>
                                          <p:attrName>style.visibility</p:attrName>
                                        </p:attrNameLst>
                                      </p:cBhvr>
                                      <p:to>
                                        <p:strVal val="visible"/>
                                      </p:to>
                                    </p:set>
                                  </p:childTnLst>
                                </p:cTn>
                              </p:par>
                              <p:par>
                                <p:cTn id="95" presetID="1" presetClass="exit" presetSubtype="0" fill="hold" nodeType="withEffect">
                                  <p:stCondLst>
                                    <p:cond delay="500"/>
                                  </p:stCondLst>
                                  <p:childTnLst>
                                    <p:set>
                                      <p:cBhvr>
                                        <p:cTn id="96" dur="1" fill="hold">
                                          <p:stCondLst>
                                            <p:cond delay="0"/>
                                          </p:stCondLst>
                                        </p:cTn>
                                        <p:tgtEl>
                                          <p:spTgt spid="40"/>
                                        </p:tgtEl>
                                        <p:attrNameLst>
                                          <p:attrName>style.visibility</p:attrName>
                                        </p:attrNameLst>
                                      </p:cBhvr>
                                      <p:to>
                                        <p:strVal val="hidden"/>
                                      </p:to>
                                    </p:set>
                                  </p:childTnLst>
                                </p:cTn>
                              </p:par>
                              <p:par>
                                <p:cTn id="97" presetID="1" presetClass="entr" presetSubtype="0" fill="hold" grpId="0" nodeType="withEffect">
                                  <p:stCondLst>
                                    <p:cond delay="500"/>
                                  </p:stCondLst>
                                  <p:childTnLst>
                                    <p:set>
                                      <p:cBhvr>
                                        <p:cTn id="9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P spid="6" grpId="0"/>
      <p:bldP spid="6" grpId="1"/>
      <p:bldP spid="34" grpId="0"/>
      <p:bldP spid="34" grpId="1"/>
      <p:bldP spid="36" grpId="0"/>
      <p:bldP spid="36" grpId="1"/>
      <p:bldP spid="37" grpId="0"/>
      <p:bldP spid="37" grpId="1"/>
      <p:bldP spid="38" grpId="0"/>
      <p:bldP spid="38" grpId="1"/>
      <p:bldP spid="3" grpId="0"/>
      <p:bldP spid="41" grpId="0"/>
      <p:bldP spid="42" grpId="0"/>
      <p:bldP spid="43" grpId="0"/>
      <p:bldP spid="4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xmlns="" id="{EF62AAB1-D413-A447-BECD-2A42644FE77B}"/>
              </a:ext>
            </a:extLst>
          </p:cNvPr>
          <p:cNvSpPr/>
          <p:nvPr/>
        </p:nvSpPr>
        <p:spPr>
          <a:xfrm>
            <a:off x="1813687" y="842838"/>
            <a:ext cx="381663" cy="381663"/>
          </a:xfrm>
          <a:prstGeom prst="ellipse">
            <a:avLst/>
          </a:prstGeom>
          <a:noFill/>
          <a:ln w="19050">
            <a:solidFill>
              <a:srgbClr val="B931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xmlns="" id="{95737BB5-C0EB-D747-83FC-DD83CDFCDA00}"/>
              </a:ext>
            </a:extLst>
          </p:cNvPr>
          <p:cNvCxnSpPr>
            <a:cxnSpLocks/>
          </p:cNvCxnSpPr>
          <p:nvPr/>
        </p:nvCxnSpPr>
        <p:spPr>
          <a:xfrm>
            <a:off x="2059388" y="1224501"/>
            <a:ext cx="493532" cy="715510"/>
          </a:xfrm>
          <a:prstGeom prst="line">
            <a:avLst/>
          </a:prstGeom>
          <a:ln w="19050">
            <a:solidFill>
              <a:srgbClr val="B93128"/>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xmlns="" id="{63919377-1317-A14C-A378-B25E5A6970C7}"/>
              </a:ext>
            </a:extLst>
          </p:cNvPr>
          <p:cNvGrpSpPr/>
          <p:nvPr/>
        </p:nvGrpSpPr>
        <p:grpSpPr>
          <a:xfrm>
            <a:off x="6358748" y="1320635"/>
            <a:ext cx="5882679" cy="1638549"/>
            <a:chOff x="5814140" y="1734324"/>
            <a:chExt cx="5882679" cy="1638549"/>
          </a:xfrm>
        </p:grpSpPr>
        <p:sp>
          <p:nvSpPr>
            <p:cNvPr id="17" name="TextBox 16">
              <a:extLst>
                <a:ext uri="{FF2B5EF4-FFF2-40B4-BE49-F238E27FC236}">
                  <a16:creationId xmlns:a16="http://schemas.microsoft.com/office/drawing/2014/main" xmlns="" id="{71C1424E-AB6C-4389-AAE2-EFC088AA24FC}"/>
                </a:ext>
              </a:extLst>
            </p:cNvPr>
            <p:cNvSpPr txBox="1"/>
            <p:nvPr/>
          </p:nvSpPr>
          <p:spPr>
            <a:xfrm>
              <a:off x="5814141" y="1734324"/>
              <a:ext cx="4240110" cy="461665"/>
            </a:xfrm>
            <a:prstGeom prst="rect">
              <a:avLst/>
            </a:prstGeom>
            <a:noFill/>
          </p:spPr>
          <p:txBody>
            <a:bodyPr wrap="square" rtlCol="0">
              <a:spAutoFit/>
            </a:bodyPr>
            <a:lstStyle/>
            <a:p>
              <a:pPr marL="457200" indent="-457200">
                <a:buSzPct val="80000"/>
                <a:buFont typeface="Arial" panose="020B0604020202020204" pitchFamily="34" charset="0"/>
                <a:buChar char="•"/>
              </a:pPr>
              <a:r>
                <a:rPr lang="en-US" sz="2400" dirty="0">
                  <a:solidFill>
                    <a:srgbClr val="939B44"/>
                  </a:solidFill>
                  <a:latin typeface="Helvetica Neue Medium" charset="0"/>
                  <a:ea typeface="Helvetica Neue Medium" charset="0"/>
                  <a:cs typeface="Helvetica Neue Medium" charset="0"/>
                </a:rPr>
                <a:t>Visual inspection</a:t>
              </a:r>
            </a:p>
          </p:txBody>
        </p:sp>
        <p:sp>
          <p:nvSpPr>
            <p:cNvPr id="11" name="TextBox 10">
              <a:extLst>
                <a:ext uri="{FF2B5EF4-FFF2-40B4-BE49-F238E27FC236}">
                  <a16:creationId xmlns:a16="http://schemas.microsoft.com/office/drawing/2014/main" xmlns="" id="{0618463E-E9C6-E447-A4D5-B6455AE378F1}"/>
                </a:ext>
              </a:extLst>
            </p:cNvPr>
            <p:cNvSpPr txBox="1"/>
            <p:nvPr/>
          </p:nvSpPr>
          <p:spPr>
            <a:xfrm>
              <a:off x="5814140" y="2309625"/>
              <a:ext cx="5882679" cy="461665"/>
            </a:xfrm>
            <a:prstGeom prst="rect">
              <a:avLst/>
            </a:prstGeom>
            <a:noFill/>
          </p:spPr>
          <p:txBody>
            <a:bodyPr wrap="square" rtlCol="0">
              <a:spAutoFit/>
            </a:bodyPr>
            <a:lstStyle/>
            <a:p>
              <a:pPr marL="457200" indent="-457200">
                <a:buSzPct val="80000"/>
                <a:buFont typeface="Arial" panose="020B0604020202020204" pitchFamily="34" charset="0"/>
                <a:buChar char="•"/>
              </a:pPr>
              <a:r>
                <a:rPr lang="en-US" sz="2400" dirty="0">
                  <a:solidFill>
                    <a:srgbClr val="939B44"/>
                  </a:solidFill>
                  <a:latin typeface="Helvetica Neue Medium" charset="0"/>
                  <a:ea typeface="Helvetica Neue Medium" charset="0"/>
                  <a:cs typeface="Helvetica Neue Medium" charset="0"/>
                </a:rPr>
                <a:t>Image Processing </a:t>
              </a:r>
            </a:p>
          </p:txBody>
        </p:sp>
        <p:sp>
          <p:nvSpPr>
            <p:cNvPr id="12" name="TextBox 11">
              <a:extLst>
                <a:ext uri="{FF2B5EF4-FFF2-40B4-BE49-F238E27FC236}">
                  <a16:creationId xmlns:a16="http://schemas.microsoft.com/office/drawing/2014/main" xmlns="" id="{8783812A-B070-AA47-A2F0-06347F701294}"/>
                </a:ext>
              </a:extLst>
            </p:cNvPr>
            <p:cNvSpPr txBox="1"/>
            <p:nvPr/>
          </p:nvSpPr>
          <p:spPr>
            <a:xfrm>
              <a:off x="5814140" y="2911208"/>
              <a:ext cx="5882679" cy="461665"/>
            </a:xfrm>
            <a:prstGeom prst="rect">
              <a:avLst/>
            </a:prstGeom>
            <a:noFill/>
          </p:spPr>
          <p:txBody>
            <a:bodyPr wrap="square" rtlCol="0">
              <a:spAutoFit/>
            </a:bodyPr>
            <a:lstStyle/>
            <a:p>
              <a:pPr marL="457200" indent="-457200">
                <a:buSzPct val="80000"/>
                <a:buFont typeface="Arial" panose="020B0604020202020204" pitchFamily="34" charset="0"/>
                <a:buChar char="•"/>
              </a:pPr>
              <a:r>
                <a:rPr lang="en-US" sz="2400" dirty="0">
                  <a:solidFill>
                    <a:srgbClr val="939B44"/>
                  </a:solidFill>
                  <a:latin typeface="Helvetica Neue Medium" charset="0"/>
                  <a:ea typeface="Helvetica Neue Medium" charset="0"/>
                  <a:cs typeface="Helvetica Neue Medium" charset="0"/>
                </a:rPr>
                <a:t>Artificial Intelligence</a:t>
              </a:r>
            </a:p>
          </p:txBody>
        </p:sp>
      </p:grpSp>
      <p:pic>
        <p:nvPicPr>
          <p:cNvPr id="13" name="Picture 12" descr="A close up of electronics&#10;&#10;Description generated with very high confidence">
            <a:extLst>
              <a:ext uri="{FF2B5EF4-FFF2-40B4-BE49-F238E27FC236}">
                <a16:creationId xmlns:a16="http://schemas.microsoft.com/office/drawing/2014/main" xmlns="" id="{E3A2671A-43A3-4DD9-AFEC-B2E6936973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912" y="1476398"/>
            <a:ext cx="3971902" cy="3971902"/>
          </a:xfrm>
          <a:prstGeom prst="rect">
            <a:avLst/>
          </a:prstGeom>
        </p:spPr>
      </p:pic>
      <p:sp>
        <p:nvSpPr>
          <p:cNvPr id="14" name="Flowchart: Terminator 13">
            <a:extLst>
              <a:ext uri="{FF2B5EF4-FFF2-40B4-BE49-F238E27FC236}">
                <a16:creationId xmlns:a16="http://schemas.microsoft.com/office/drawing/2014/main" xmlns="" id="{E92497D1-5276-4A0B-98AA-D7E892AB7F4F}"/>
              </a:ext>
            </a:extLst>
          </p:cNvPr>
          <p:cNvSpPr/>
          <p:nvPr/>
        </p:nvSpPr>
        <p:spPr>
          <a:xfrm>
            <a:off x="3494480" y="3399108"/>
            <a:ext cx="502920" cy="264160"/>
          </a:xfrm>
          <a:prstGeom prst="flowChartTerminator">
            <a:avLst/>
          </a:prstGeom>
          <a:solidFill>
            <a:srgbClr val="0E0E0E"/>
          </a:solidFill>
          <a:ln>
            <a:solidFill>
              <a:srgbClr val="0E0E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Callout: Bent Line with No Border 23">
            <a:extLst>
              <a:ext uri="{FF2B5EF4-FFF2-40B4-BE49-F238E27FC236}">
                <a16:creationId xmlns:a16="http://schemas.microsoft.com/office/drawing/2014/main" xmlns="" id="{37E4EACC-EFD2-46F7-9D88-02460D93AC5D}"/>
              </a:ext>
            </a:extLst>
          </p:cNvPr>
          <p:cNvSpPr/>
          <p:nvPr/>
        </p:nvSpPr>
        <p:spPr>
          <a:xfrm>
            <a:off x="6793006" y="1395203"/>
            <a:ext cx="2956560" cy="1940560"/>
          </a:xfrm>
          <a:prstGeom prst="callout2">
            <a:avLst>
              <a:gd name="adj1" fmla="val 18750"/>
              <a:gd name="adj2" fmla="val -18817"/>
              <a:gd name="adj3" fmla="val 18226"/>
              <a:gd name="adj4" fmla="val -50896"/>
              <a:gd name="adj5" fmla="val 84563"/>
              <a:gd name="adj6" fmla="val -97465"/>
            </a:avLst>
          </a:prstGeom>
          <a:noFill/>
          <a:ln w="38100">
            <a:solidFill>
              <a:srgbClr val="939B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Helvetica Neue Medium" charset="0"/>
              <a:ea typeface="Helvetica Neue Medium" charset="0"/>
              <a:cs typeface="Helvetica Neue Medium" charset="0"/>
            </a:endParaRPr>
          </a:p>
        </p:txBody>
      </p:sp>
      <p:sp>
        <p:nvSpPr>
          <p:cNvPr id="3" name="TextBox 2"/>
          <p:cNvSpPr txBox="1"/>
          <p:nvPr/>
        </p:nvSpPr>
        <p:spPr>
          <a:xfrm>
            <a:off x="2306154" y="5585978"/>
            <a:ext cx="3829050" cy="400110"/>
          </a:xfrm>
          <a:prstGeom prst="rect">
            <a:avLst/>
          </a:prstGeom>
          <a:noFill/>
        </p:spPr>
        <p:txBody>
          <a:bodyPr wrap="square" rtlCol="0">
            <a:spAutoFit/>
          </a:bodyPr>
          <a:lstStyle/>
          <a:p>
            <a:r>
              <a:rPr lang="en-US" sz="2000" dirty="0" smtClean="0">
                <a:latin typeface="Helvetica Neue Light" charset="0"/>
                <a:ea typeface="Helvetica Neue Light" charset="0"/>
                <a:cs typeface="Helvetica Neue Light" charset="0"/>
              </a:rPr>
              <a:t>SMART CAMERA</a:t>
            </a:r>
            <a:endParaRPr lang="en-US" sz="2000" dirty="0">
              <a:latin typeface="Helvetica Neue Light" charset="0"/>
              <a:ea typeface="Helvetica Neue Light" charset="0"/>
              <a:cs typeface="Helvetica Neue Light" charset="0"/>
            </a:endParaRPr>
          </a:p>
        </p:txBody>
      </p:sp>
      <p:cxnSp>
        <p:nvCxnSpPr>
          <p:cNvPr id="10" name="Straight Connector 9"/>
          <p:cNvCxnSpPr/>
          <p:nvPr/>
        </p:nvCxnSpPr>
        <p:spPr>
          <a:xfrm>
            <a:off x="8271286" y="3080338"/>
            <a:ext cx="0" cy="1061852"/>
          </a:xfrm>
          <a:prstGeom prst="line">
            <a:avLst/>
          </a:prstGeom>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xmlns="" id="{B7B58351-7927-4E4F-9546-47358F0AFE54}"/>
              </a:ext>
            </a:extLst>
          </p:cNvPr>
          <p:cNvSpPr txBox="1"/>
          <p:nvPr/>
        </p:nvSpPr>
        <p:spPr>
          <a:xfrm>
            <a:off x="6330697" y="4189100"/>
            <a:ext cx="4813520" cy="461665"/>
          </a:xfrm>
          <a:prstGeom prst="rect">
            <a:avLst/>
          </a:prstGeom>
          <a:noFill/>
        </p:spPr>
        <p:txBody>
          <a:bodyPr wrap="square" rtlCol="0">
            <a:spAutoFit/>
          </a:bodyPr>
          <a:lstStyle/>
          <a:p>
            <a:pPr marL="457200" indent="-457200">
              <a:buSzPct val="80000"/>
              <a:buFont typeface="Arial" panose="020B0604020202020204" pitchFamily="34" charset="0"/>
              <a:buChar char="•"/>
            </a:pPr>
            <a:r>
              <a:rPr lang="en-US" sz="2400" dirty="0">
                <a:solidFill>
                  <a:srgbClr val="E37834"/>
                </a:solidFill>
                <a:latin typeface="Helvetica Neue Medium" charset="0"/>
                <a:ea typeface="Helvetica Neue Medium" charset="0"/>
                <a:cs typeface="Helvetica Neue Medium" charset="0"/>
              </a:rPr>
              <a:t>Detect fruits on </a:t>
            </a:r>
            <a:r>
              <a:rPr lang="en-US" sz="2400" dirty="0" smtClean="0">
                <a:solidFill>
                  <a:srgbClr val="E37834"/>
                </a:solidFill>
                <a:latin typeface="Helvetica Neue Medium" charset="0"/>
                <a:ea typeface="Helvetica Neue Medium" charset="0"/>
                <a:cs typeface="Helvetica Neue Medium" charset="0"/>
              </a:rPr>
              <a:t>plant </a:t>
            </a:r>
            <a:endParaRPr lang="en-US" sz="2400" dirty="0">
              <a:solidFill>
                <a:srgbClr val="E37834"/>
              </a:solidFill>
              <a:latin typeface="Helvetica Neue Medium" charset="0"/>
              <a:ea typeface="Helvetica Neue Medium" charset="0"/>
              <a:cs typeface="Helvetica Neue Medium" charset="0"/>
            </a:endParaRPr>
          </a:p>
        </p:txBody>
      </p:sp>
      <p:sp>
        <p:nvSpPr>
          <p:cNvPr id="22" name="TextBox 21">
            <a:extLst>
              <a:ext uri="{FF2B5EF4-FFF2-40B4-BE49-F238E27FC236}">
                <a16:creationId xmlns:a16="http://schemas.microsoft.com/office/drawing/2014/main" xmlns="" id="{35D23361-51E8-403D-B5D5-0D88C9EE6A8E}"/>
              </a:ext>
            </a:extLst>
          </p:cNvPr>
          <p:cNvSpPr txBox="1"/>
          <p:nvPr/>
        </p:nvSpPr>
        <p:spPr>
          <a:xfrm>
            <a:off x="6330697" y="4842936"/>
            <a:ext cx="4691227" cy="461665"/>
          </a:xfrm>
          <a:prstGeom prst="rect">
            <a:avLst/>
          </a:prstGeom>
          <a:noFill/>
        </p:spPr>
        <p:txBody>
          <a:bodyPr wrap="square" rtlCol="0">
            <a:spAutoFit/>
          </a:bodyPr>
          <a:lstStyle/>
          <a:p>
            <a:pPr marL="457200" indent="-457200">
              <a:buSzPct val="80000"/>
              <a:buFont typeface="Arial" panose="020B0604020202020204" pitchFamily="34" charset="0"/>
              <a:buChar char="•"/>
            </a:pPr>
            <a:r>
              <a:rPr lang="en-US" sz="2400" dirty="0">
                <a:solidFill>
                  <a:srgbClr val="E37834"/>
                </a:solidFill>
                <a:latin typeface="Helvetica Neue Medium" charset="0"/>
                <a:ea typeface="Helvetica Neue Medium" charset="0"/>
                <a:cs typeface="Helvetica Neue Medium" charset="0"/>
              </a:rPr>
              <a:t>Determine fruit ripeness</a:t>
            </a:r>
          </a:p>
        </p:txBody>
      </p:sp>
      <p:sp>
        <p:nvSpPr>
          <p:cNvPr id="25" name="TextBox 24">
            <a:extLst>
              <a:ext uri="{FF2B5EF4-FFF2-40B4-BE49-F238E27FC236}">
                <a16:creationId xmlns:a16="http://schemas.microsoft.com/office/drawing/2014/main" xmlns="" id="{F9A71DA1-30C4-4D8C-9999-E468FE8CAD7B}"/>
              </a:ext>
            </a:extLst>
          </p:cNvPr>
          <p:cNvSpPr txBox="1"/>
          <p:nvPr/>
        </p:nvSpPr>
        <p:spPr>
          <a:xfrm>
            <a:off x="6358749" y="5510820"/>
            <a:ext cx="5882680" cy="461665"/>
          </a:xfrm>
          <a:prstGeom prst="rect">
            <a:avLst/>
          </a:prstGeom>
          <a:noFill/>
        </p:spPr>
        <p:txBody>
          <a:bodyPr wrap="square" rtlCol="0">
            <a:spAutoFit/>
          </a:bodyPr>
          <a:lstStyle/>
          <a:p>
            <a:pPr marL="457200" indent="-457200">
              <a:buSzPct val="80000"/>
              <a:buFont typeface="Arial" panose="020B0604020202020204" pitchFamily="34" charset="0"/>
              <a:buChar char="•"/>
            </a:pPr>
            <a:r>
              <a:rPr lang="en-US" sz="2400" dirty="0">
                <a:solidFill>
                  <a:srgbClr val="E37834"/>
                </a:solidFill>
                <a:latin typeface="Helvetica Neue Medium" charset="0"/>
                <a:ea typeface="Helvetica Neue Medium" charset="0"/>
                <a:cs typeface="Helvetica Neue Medium" charset="0"/>
              </a:rPr>
              <a:t>Optimize fruit weight </a:t>
            </a:r>
            <a:r>
              <a:rPr lang="en-US" sz="2400" dirty="0" smtClean="0">
                <a:solidFill>
                  <a:srgbClr val="E37834"/>
                </a:solidFill>
                <a:latin typeface="Helvetica Neue Medium" charset="0"/>
                <a:ea typeface="Helvetica Neue Medium" charset="0"/>
                <a:cs typeface="Helvetica Neue Medium" charset="0"/>
              </a:rPr>
              <a:t>per </a:t>
            </a:r>
            <a:r>
              <a:rPr lang="en-US" sz="2400" dirty="0">
                <a:solidFill>
                  <a:srgbClr val="E37834"/>
                </a:solidFill>
                <a:latin typeface="Helvetica Neue Medium" charset="0"/>
                <a:ea typeface="Helvetica Neue Medium" charset="0"/>
                <a:cs typeface="Helvetica Neue Medium" charset="0"/>
              </a:rPr>
              <a:t>box</a:t>
            </a:r>
          </a:p>
        </p:txBody>
      </p:sp>
      <p:pic>
        <p:nvPicPr>
          <p:cNvPr id="16" name="Picture 15" descr="A picture containing transport, LEGO&#10;&#10;Description generated with high confidence">
            <a:extLst>
              <a:ext uri="{FF2B5EF4-FFF2-40B4-BE49-F238E27FC236}">
                <a16:creationId xmlns:a16="http://schemas.microsoft.com/office/drawing/2014/main" xmlns="" id="{1FF4E722-D7DF-2E43-B74E-FF5DD9668B89}"/>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74694" y1="30202" x2="76267" y2="26761"/>
                        <a14:backgroundMark x1="29589" y1="68159" x2="29065" y2="67504"/>
                        <a14:backgroundMark x1="59528" y1="71655" x2="59528" y2="71655"/>
                        <a14:backgroundMark x1="59528" y1="71655" x2="59528" y2="71655"/>
                        <a14:backgroundMark x1="72378" y1="26434" x2="72727" y2="27690"/>
                        <a14:backgroundMark x1="74694" y1="27089" x2="74825" y2="28400"/>
                        <a14:backgroundMark x1="74213" y1="28946" x2="74607" y2="28618"/>
                        <a14:backgroundMark x1="73864" y1="29437" x2="75699" y2="26980"/>
                        <a14:backgroundMark x1="75699" y1="26980" x2="75787" y2="26761"/>
                        <a14:backgroundMark x1="74869" y1="19388" x2="74519" y2="16931"/>
                        <a14:backgroundMark x1="73864" y1="19661" x2="74650" y2="17149"/>
                        <a14:backgroundMark x1="75087" y1="20481" x2="74869" y2="18132"/>
                        <a14:backgroundMark x1="73776" y1="19716" x2="73951" y2="18788"/>
                      </a14:backgroundRemoval>
                    </a14:imgEffect>
                  </a14:imgLayer>
                </a14:imgProps>
              </a:ext>
              <a:ext uri="{28A0092B-C50C-407E-A947-70E740481C1C}">
                <a14:useLocalDpi xmlns:a14="http://schemas.microsoft.com/office/drawing/2010/main" val="0"/>
              </a:ext>
            </a:extLst>
          </a:blip>
          <a:srcRect l="12704" t="17505" r="19117" b="11778"/>
          <a:stretch/>
        </p:blipFill>
        <p:spPr>
          <a:xfrm>
            <a:off x="419385" y="227152"/>
            <a:ext cx="2224109" cy="1846133"/>
          </a:xfrm>
          <a:prstGeom prst="rect">
            <a:avLst/>
          </a:prstGeom>
        </p:spPr>
      </p:pic>
    </p:spTree>
    <p:extLst>
      <p:ext uri="{BB962C8B-B14F-4D97-AF65-F5344CB8AC3E}">
        <p14:creationId xmlns:p14="http://schemas.microsoft.com/office/powerpoint/2010/main" val="322278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1" grpId="0"/>
      <p:bldP spid="22" grpId="0"/>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954DB92E-D04F-4D34-93B4-A7288E0155C4}"/>
              </a:ext>
            </a:extLst>
          </p:cNvPr>
          <p:cNvPicPr>
            <a:picLocks noChangeAspect="1"/>
          </p:cNvPicPr>
          <p:nvPr/>
        </p:nvPicPr>
        <p:blipFill rotWithShape="1">
          <a:blip r:embed="rId3">
            <a:alphaModFix amt="70000"/>
            <a:extLst>
              <a:ext uri="{BEBA8EAE-BF5A-486C-A8C5-ECC9F3942E4B}">
                <a14:imgProps xmlns:a14="http://schemas.microsoft.com/office/drawing/2010/main">
                  <a14:imgLayer>
                    <a14:imgEffect>
                      <a14:backgroundRemoval t="32375" b="81750" l="47344" r="70000">
                        <a14:foregroundMark x1="57578" y1="38500" x2="57578" y2="33250"/>
                        <a14:foregroundMark x1="56951" y1="42176" x2="56641" y2="42750"/>
                        <a14:foregroundMark x1="58125" y1="40000" x2="57025" y2="42038"/>
                        <a14:foregroundMark x1="55625" y1="43500" x2="51875" y2="48125"/>
                        <a14:foregroundMark x1="55117" y1="38970" x2="56797" y2="34625"/>
                        <a14:foregroundMark x1="52555" y1="45595" x2="53659" y2="42740"/>
                        <a14:foregroundMark x1="56797" y1="34625" x2="56875" y2="34625"/>
                        <a14:foregroundMark x1="51406" y1="50375" x2="52109" y2="61750"/>
                        <a14:foregroundMark x1="48516" y1="73250" x2="51172" y2="79125"/>
                        <a14:foregroundMark x1="51172" y1="79125" x2="53594" y2="81375"/>
                        <a14:foregroundMark x1="57769" y1="58331" x2="58750" y2="78625"/>
                        <a14:foregroundMark x1="57813" y1="59250" x2="57767" y2="58306"/>
                        <a14:foregroundMark x1="47344" y1="77625" x2="48438" y2="74500"/>
                        <a14:foregroundMark x1="55781" y1="82125" x2="65078" y2="81750"/>
                        <a14:foregroundMark x1="65078" y1="81750" x2="65313" y2="81500"/>
                        <a14:foregroundMark x1="68125" y1="71875" x2="70078" y2="75500"/>
                        <a14:foregroundMark x1="51278" y1="46865" x2="51905" y2="45890"/>
                        <a14:foregroundMark x1="51454" y1="47267" x2="51953" y2="46500"/>
                        <a14:foregroundMark x1="52164" y1="45487" x2="53406" y2="42538"/>
                        <a14:foregroundMark x1="58428" y1="57674" x2="58594" y2="56875"/>
                        <a14:foregroundMark x1="58790" y1="56894" x2="58828" y2="55500"/>
                        <a14:foregroundMark x1="58756" y1="58111" x2="58784" y2="57103"/>
                        <a14:foregroundMark x1="58672" y1="61125" x2="58690" y2="60482"/>
                        <a14:foregroundMark x1="57344" y1="45500" x2="57031" y2="53750"/>
                        <a14:foregroundMark x1="57031" y1="53750" x2="57891" y2="58625"/>
                        <a14:foregroundMark x1="58516" y1="61000" x2="58516" y2="58250"/>
                        <a14:foregroundMark x1="60625" y1="59875" x2="61797" y2="67000"/>
                        <a14:foregroundMark x1="63438" y1="65500" x2="68359" y2="71000"/>
                        <a14:foregroundMark x1="62969" y1="66500" x2="63281" y2="64875"/>
                        <a14:foregroundMark x1="63594" y1="64250" x2="62578" y2="68000"/>
                        <a14:foregroundMark x1="58203" y1="40375" x2="58672" y2="32375"/>
                        <a14:foregroundMark x1="57969" y1="59375" x2="57969" y2="58625"/>
                        <a14:foregroundMark x1="58203" y1="56750" x2="58047" y2="59625"/>
                        <a14:foregroundMark x1="58516" y1="57750" x2="59062" y2="60625"/>
                        <a14:foregroundMark x1="55624" y1="42596" x2="56406" y2="42375"/>
                        <a14:foregroundMark x1="55781" y1="42500" x2="56563" y2="42000"/>
                        <a14:foregroundMark x1="51563" y1="47500" x2="51172" y2="48375"/>
                        <a14:foregroundMark x1="50859" y1="48437" x2="50859" y2="49000"/>
                        <a14:foregroundMark x1="50859" y1="47500" x2="50859" y2="47990"/>
                        <a14:foregroundMark x1="50547" y1="47625" x2="50859" y2="49125"/>
                        <a14:foregroundMark x1="51120" y1="48317" x2="51406" y2="48000"/>
                        <a14:foregroundMark x1="50391" y1="49125" x2="50931" y2="48527"/>
                        <a14:foregroundMark x1="55781" y1="38750" x2="54469" y2="42450"/>
                        <a14:backgroundMark x1="54688" y1="54250" x2="53516" y2="50750"/>
                        <a14:backgroundMark x1="57031" y1="61875" x2="57344" y2="60000"/>
                        <a14:backgroundMark x1="59531" y1="60125" x2="59219" y2="59000"/>
                        <a14:backgroundMark x1="57344" y1="60375" x2="57500" y2="58500"/>
                        <a14:backgroundMark x1="56542" y1="39378" x2="57109" y2="37625"/>
                        <a14:backgroundMark x1="52656" y1="43375" x2="52594" y2="43432"/>
                        <a14:backgroundMark x1="56953" y1="41750" x2="56719" y2="41250"/>
                        <a14:backgroundMark x1="57109" y1="41875" x2="57031" y2="41375"/>
                        <a14:backgroundMark x1="57188" y1="41750" x2="57188" y2="41250"/>
                        <a14:backgroundMark x1="52812" y1="43500" x2="53359" y2="43000"/>
                        <a14:backgroundMark x1="52969" y1="42875" x2="53125" y2="42625"/>
                        <a14:backgroundMark x1="55469" y1="42000" x2="55937" y2="41250"/>
                        <a14:backgroundMark x1="53047" y1="43000" x2="53438" y2="41875"/>
                        <a14:backgroundMark x1="53594" y1="42000" x2="53438" y2="42750"/>
                        <a14:backgroundMark x1="50469" y1="47500" x2="50313" y2="47750"/>
                        <a14:backgroundMark x1="50156" y1="49500" x2="50313" y2="49000"/>
                      </a14:backgroundRemoval>
                    </a14:imgEffect>
                    <a14:imgEffect>
                      <a14:brightnessContrast bright="20000"/>
                    </a14:imgEffect>
                  </a14:imgLayer>
                </a14:imgProps>
              </a:ext>
            </a:extLst>
          </a:blip>
          <a:srcRect l="44908" t="31935" r="28153" b="15925"/>
          <a:stretch/>
        </p:blipFill>
        <p:spPr>
          <a:xfrm>
            <a:off x="2271574" y="1028133"/>
            <a:ext cx="3229622" cy="3906694"/>
          </a:xfrm>
          <a:prstGeom prst="rect">
            <a:avLst/>
          </a:prstGeom>
        </p:spPr>
      </p:pic>
      <p:grpSp>
        <p:nvGrpSpPr>
          <p:cNvPr id="3" name="Group 2">
            <a:extLst>
              <a:ext uri="{FF2B5EF4-FFF2-40B4-BE49-F238E27FC236}">
                <a16:creationId xmlns:a16="http://schemas.microsoft.com/office/drawing/2014/main" xmlns="" id="{A0A2C51A-D2D9-AE49-B863-D468F0A56DE4}"/>
              </a:ext>
            </a:extLst>
          </p:cNvPr>
          <p:cNvGrpSpPr/>
          <p:nvPr/>
        </p:nvGrpSpPr>
        <p:grpSpPr>
          <a:xfrm>
            <a:off x="6744510" y="1072094"/>
            <a:ext cx="5571282" cy="4816506"/>
            <a:chOff x="6229004" y="1048834"/>
            <a:chExt cx="5571282" cy="4816506"/>
          </a:xfrm>
        </p:grpSpPr>
        <p:grpSp>
          <p:nvGrpSpPr>
            <p:cNvPr id="2" name="Group 1">
              <a:extLst>
                <a:ext uri="{FF2B5EF4-FFF2-40B4-BE49-F238E27FC236}">
                  <a16:creationId xmlns:a16="http://schemas.microsoft.com/office/drawing/2014/main" xmlns="" id="{FD4CE010-8735-5F40-BFD5-28A853D5FB21}"/>
                </a:ext>
              </a:extLst>
            </p:cNvPr>
            <p:cNvGrpSpPr/>
            <p:nvPr/>
          </p:nvGrpSpPr>
          <p:grpSpPr>
            <a:xfrm>
              <a:off x="6229004" y="1048834"/>
              <a:ext cx="5571282" cy="4158199"/>
              <a:chOff x="6096000" y="849327"/>
              <a:chExt cx="5571282" cy="4158199"/>
            </a:xfrm>
          </p:grpSpPr>
          <p:grpSp>
            <p:nvGrpSpPr>
              <p:cNvPr id="27" name="Group 26">
                <a:extLst>
                  <a:ext uri="{FF2B5EF4-FFF2-40B4-BE49-F238E27FC236}">
                    <a16:creationId xmlns:a16="http://schemas.microsoft.com/office/drawing/2014/main" xmlns="" id="{0589DAE7-C0E1-41FE-AEB8-6E06EE7B1E70}"/>
                  </a:ext>
                </a:extLst>
              </p:cNvPr>
              <p:cNvGrpSpPr/>
              <p:nvPr/>
            </p:nvGrpSpPr>
            <p:grpSpPr>
              <a:xfrm>
                <a:off x="6096000" y="849327"/>
                <a:ext cx="5571282" cy="4158199"/>
                <a:chOff x="6095999" y="475425"/>
                <a:chExt cx="5571282" cy="4158199"/>
              </a:xfrm>
            </p:grpSpPr>
            <p:sp>
              <p:nvSpPr>
                <p:cNvPr id="12" name="TextBox 11">
                  <a:extLst>
                    <a:ext uri="{FF2B5EF4-FFF2-40B4-BE49-F238E27FC236}">
                      <a16:creationId xmlns:a16="http://schemas.microsoft.com/office/drawing/2014/main" xmlns="" id="{B2E0B42E-2743-4ED8-89D8-53E0D45E895F}"/>
                    </a:ext>
                  </a:extLst>
                </p:cNvPr>
                <p:cNvSpPr txBox="1"/>
                <p:nvPr/>
              </p:nvSpPr>
              <p:spPr>
                <a:xfrm>
                  <a:off x="6097599" y="1357162"/>
                  <a:ext cx="4405282" cy="295466"/>
                </a:xfrm>
                <a:prstGeom prst="rect">
                  <a:avLst/>
                </a:prstGeom>
                <a:noFill/>
              </p:spPr>
              <p:txBody>
                <a:bodyPr wrap="square" lIns="0" tIns="0" rIns="0" bIns="0" rtlCol="0">
                  <a:spAutoFit/>
                </a:bodyPr>
                <a:lstStyle/>
                <a:p>
                  <a:pPr marL="457200" indent="-457200">
                    <a:lnSpc>
                      <a:spcPct val="80000"/>
                    </a:lnSpc>
                    <a:buSzPct val="80000"/>
                    <a:buFont typeface="Arial" panose="020B0604020202020204" pitchFamily="34" charset="0"/>
                    <a:buChar char="•"/>
                  </a:pPr>
                  <a:r>
                    <a:rPr lang="en-US" sz="2400" dirty="0">
                      <a:solidFill>
                        <a:srgbClr val="C87E28"/>
                      </a:solidFill>
                      <a:latin typeface="Helvetica Neue Medium" charset="0"/>
                      <a:ea typeface="Helvetica Neue Medium" charset="0"/>
                      <a:cs typeface="Helvetica Neue Medium" charset="0"/>
                    </a:rPr>
                    <a:t>12 fingers</a:t>
                  </a:r>
                </a:p>
              </p:txBody>
            </p:sp>
            <p:sp>
              <p:nvSpPr>
                <p:cNvPr id="10" name="TextBox 9">
                  <a:extLst>
                    <a:ext uri="{FF2B5EF4-FFF2-40B4-BE49-F238E27FC236}">
                      <a16:creationId xmlns:a16="http://schemas.microsoft.com/office/drawing/2014/main" xmlns="" id="{81B6A2D8-D0F9-475C-B361-0416F8730E03}"/>
                    </a:ext>
                  </a:extLst>
                </p:cNvPr>
                <p:cNvSpPr txBox="1"/>
                <p:nvPr/>
              </p:nvSpPr>
              <p:spPr>
                <a:xfrm>
                  <a:off x="6097599" y="2102411"/>
                  <a:ext cx="4405281" cy="295466"/>
                </a:xfrm>
                <a:prstGeom prst="rect">
                  <a:avLst/>
                </a:prstGeom>
                <a:noFill/>
              </p:spPr>
              <p:txBody>
                <a:bodyPr wrap="square" lIns="0" tIns="0" rIns="0" bIns="0" rtlCol="0">
                  <a:spAutoFit/>
                </a:bodyPr>
                <a:lstStyle/>
                <a:p>
                  <a:pPr marL="457200" indent="-457200">
                    <a:lnSpc>
                      <a:spcPct val="80000"/>
                    </a:lnSpc>
                    <a:buSzPct val="80000"/>
                    <a:buFont typeface="Arial" panose="020B0604020202020204" pitchFamily="34" charset="0"/>
                    <a:buChar char="•"/>
                  </a:pPr>
                  <a:r>
                    <a:rPr lang="en-US" sz="2400" dirty="0">
                      <a:solidFill>
                        <a:srgbClr val="C87E28"/>
                      </a:solidFill>
                      <a:latin typeface="Helvetica Neue Medium" charset="0"/>
                      <a:ea typeface="Helvetica Neue Medium" charset="0"/>
                      <a:cs typeface="Helvetica Neue Medium" charset="0"/>
                    </a:rPr>
                    <a:t>No additional sensor</a:t>
                  </a:r>
                </a:p>
              </p:txBody>
            </p:sp>
            <p:sp>
              <p:nvSpPr>
                <p:cNvPr id="14" name="TextBox 13">
                  <a:extLst>
                    <a:ext uri="{FF2B5EF4-FFF2-40B4-BE49-F238E27FC236}">
                      <a16:creationId xmlns:a16="http://schemas.microsoft.com/office/drawing/2014/main" xmlns="" id="{1A34E7B4-4D2F-4188-A9B6-B1500B4481B4}"/>
                    </a:ext>
                  </a:extLst>
                </p:cNvPr>
                <p:cNvSpPr txBox="1"/>
                <p:nvPr/>
              </p:nvSpPr>
              <p:spPr>
                <a:xfrm>
                  <a:off x="6095999" y="2847660"/>
                  <a:ext cx="5293489" cy="295466"/>
                </a:xfrm>
                <a:prstGeom prst="rect">
                  <a:avLst/>
                </a:prstGeom>
                <a:noFill/>
              </p:spPr>
              <p:txBody>
                <a:bodyPr wrap="square" lIns="0" tIns="0" rIns="0" bIns="0" rtlCol="0">
                  <a:spAutoFit/>
                </a:bodyPr>
                <a:lstStyle/>
                <a:p>
                  <a:pPr marL="457200" indent="-457200">
                    <a:lnSpc>
                      <a:spcPct val="80000"/>
                    </a:lnSpc>
                    <a:buSzPct val="80000"/>
                    <a:buFont typeface="Arial" panose="020B0604020202020204" pitchFamily="34" charset="0"/>
                    <a:buChar char="•"/>
                  </a:pPr>
                  <a:r>
                    <a:rPr lang="en-US" sz="2400" dirty="0" smtClean="0">
                      <a:solidFill>
                        <a:srgbClr val="C87E28"/>
                      </a:solidFill>
                      <a:latin typeface="Helvetica Neue Medium" charset="0"/>
                      <a:ea typeface="Helvetica Neue Medium" charset="0"/>
                      <a:cs typeface="Helvetica Neue Medium" charset="0"/>
                    </a:rPr>
                    <a:t>Grasps </a:t>
                  </a:r>
                  <a:r>
                    <a:rPr lang="en-US" sz="2400" dirty="0">
                      <a:solidFill>
                        <a:srgbClr val="C87E28"/>
                      </a:solidFill>
                      <a:latin typeface="Helvetica Neue Medium" charset="0"/>
                      <a:ea typeface="Helvetica Neue Medium" charset="0"/>
                      <a:cs typeface="Helvetica Neue Medium" charset="0"/>
                    </a:rPr>
                    <a:t>different </a:t>
                  </a:r>
                  <a:r>
                    <a:rPr lang="en-US" sz="2400" dirty="0" smtClean="0">
                      <a:solidFill>
                        <a:srgbClr val="C87E28"/>
                      </a:solidFill>
                      <a:latin typeface="Helvetica Neue Medium" charset="0"/>
                      <a:ea typeface="Helvetica Neue Medium" charset="0"/>
                      <a:cs typeface="Helvetica Neue Medium" charset="0"/>
                    </a:rPr>
                    <a:t>types </a:t>
                  </a:r>
                  <a:r>
                    <a:rPr lang="en-US" sz="2400" dirty="0">
                      <a:solidFill>
                        <a:srgbClr val="C87E28"/>
                      </a:solidFill>
                      <a:latin typeface="Helvetica Neue Medium" charset="0"/>
                      <a:ea typeface="Helvetica Neue Medium" charset="0"/>
                      <a:cs typeface="Helvetica Neue Medium" charset="0"/>
                    </a:rPr>
                    <a:t>of </a:t>
                  </a:r>
                  <a:r>
                    <a:rPr lang="en-US" sz="2400" dirty="0" smtClean="0">
                      <a:solidFill>
                        <a:srgbClr val="C87E28"/>
                      </a:solidFill>
                      <a:latin typeface="Helvetica Neue Medium" charset="0"/>
                      <a:ea typeface="Helvetica Neue Medium" charset="0"/>
                      <a:cs typeface="Helvetica Neue Medium" charset="0"/>
                    </a:rPr>
                    <a:t>fruit</a:t>
                  </a:r>
                  <a:endParaRPr lang="en-US" sz="2400" dirty="0">
                    <a:solidFill>
                      <a:srgbClr val="C87E28"/>
                    </a:solidFill>
                    <a:latin typeface="Helvetica Neue Medium" charset="0"/>
                    <a:ea typeface="Helvetica Neue Medium" charset="0"/>
                    <a:cs typeface="Helvetica Neue Medium" charset="0"/>
                  </a:endParaRPr>
                </a:p>
              </p:txBody>
            </p:sp>
            <p:sp>
              <p:nvSpPr>
                <p:cNvPr id="16" name="TextBox 15">
                  <a:extLst>
                    <a:ext uri="{FF2B5EF4-FFF2-40B4-BE49-F238E27FC236}">
                      <a16:creationId xmlns:a16="http://schemas.microsoft.com/office/drawing/2014/main" xmlns="" id="{4B69196C-7855-40C8-BDD3-4FFB328E5640}"/>
                    </a:ext>
                  </a:extLst>
                </p:cNvPr>
                <p:cNvSpPr txBox="1"/>
                <p:nvPr/>
              </p:nvSpPr>
              <p:spPr>
                <a:xfrm>
                  <a:off x="6095999" y="3592909"/>
                  <a:ext cx="5571282" cy="295466"/>
                </a:xfrm>
                <a:prstGeom prst="rect">
                  <a:avLst/>
                </a:prstGeom>
                <a:noFill/>
              </p:spPr>
              <p:txBody>
                <a:bodyPr wrap="square" lIns="0" tIns="0" rIns="0" bIns="0" rtlCol="0">
                  <a:spAutoFit/>
                </a:bodyPr>
                <a:lstStyle/>
                <a:p>
                  <a:pPr marL="457200" indent="-457200">
                    <a:lnSpc>
                      <a:spcPct val="80000"/>
                    </a:lnSpc>
                    <a:buSzPct val="80000"/>
                    <a:buFont typeface="Arial" panose="020B0604020202020204" pitchFamily="34" charset="0"/>
                    <a:buChar char="•"/>
                  </a:pPr>
                  <a:r>
                    <a:rPr lang="en-US" sz="2400" dirty="0">
                      <a:solidFill>
                        <a:srgbClr val="C87E28"/>
                      </a:solidFill>
                      <a:latin typeface="Helvetica Neue Medium" charset="0"/>
                      <a:ea typeface="Helvetica Neue Medium" charset="0"/>
                      <a:cs typeface="Helvetica Neue Medium" charset="0"/>
                    </a:rPr>
                    <a:t>Minimum grasping force</a:t>
                  </a:r>
                </a:p>
              </p:txBody>
            </p:sp>
            <p:sp>
              <p:nvSpPr>
                <p:cNvPr id="23" name="Callout: Bent Line with No Border 22">
                  <a:extLst>
                    <a:ext uri="{FF2B5EF4-FFF2-40B4-BE49-F238E27FC236}">
                      <a16:creationId xmlns:a16="http://schemas.microsoft.com/office/drawing/2014/main" xmlns="" id="{0EFFB9F0-9BE8-4DCE-9EE2-8440F0115810}"/>
                    </a:ext>
                  </a:extLst>
                </p:cNvPr>
                <p:cNvSpPr/>
                <p:nvPr/>
              </p:nvSpPr>
              <p:spPr>
                <a:xfrm>
                  <a:off x="6095999" y="475425"/>
                  <a:ext cx="3669175" cy="2754775"/>
                </a:xfrm>
                <a:prstGeom prst="callout2">
                  <a:avLst>
                    <a:gd name="adj1" fmla="val 12868"/>
                    <a:gd name="adj2" fmla="val -5494"/>
                    <a:gd name="adj3" fmla="val 12447"/>
                    <a:gd name="adj4" fmla="val -21083"/>
                    <a:gd name="adj5" fmla="val 90651"/>
                    <a:gd name="adj6" fmla="val -46667"/>
                  </a:avLst>
                </a:prstGeom>
                <a:noFill/>
                <a:ln w="38100">
                  <a:solidFill>
                    <a:srgbClr val="C87E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SzPct val="80000"/>
                    <a:buFont typeface="Arial" panose="020B0604020202020204" pitchFamily="34" charset="0"/>
                    <a:buChar char="•"/>
                  </a:pPr>
                  <a:endParaRPr lang="en-US" sz="2400" dirty="0">
                    <a:solidFill>
                      <a:srgbClr val="C87E28"/>
                    </a:solidFill>
                    <a:latin typeface="Helvetica Neue Medium" charset="0"/>
                    <a:ea typeface="Helvetica Neue Medium" charset="0"/>
                    <a:cs typeface="Helvetica Neue Medium" charset="0"/>
                  </a:endParaRPr>
                </a:p>
              </p:txBody>
            </p:sp>
            <p:sp>
              <p:nvSpPr>
                <p:cNvPr id="26" name="TextBox 25">
                  <a:extLst>
                    <a:ext uri="{FF2B5EF4-FFF2-40B4-BE49-F238E27FC236}">
                      <a16:creationId xmlns:a16="http://schemas.microsoft.com/office/drawing/2014/main" xmlns="" id="{4009D81B-D4F8-4572-B2E5-68067629AD8F}"/>
                    </a:ext>
                  </a:extLst>
                </p:cNvPr>
                <p:cNvSpPr txBox="1"/>
                <p:nvPr/>
              </p:nvSpPr>
              <p:spPr>
                <a:xfrm>
                  <a:off x="6095999" y="4338158"/>
                  <a:ext cx="5571282" cy="295466"/>
                </a:xfrm>
                <a:prstGeom prst="rect">
                  <a:avLst/>
                </a:prstGeom>
                <a:noFill/>
              </p:spPr>
              <p:txBody>
                <a:bodyPr wrap="square" lIns="0" tIns="0" rIns="0" bIns="0" rtlCol="0">
                  <a:spAutoFit/>
                </a:bodyPr>
                <a:lstStyle/>
                <a:p>
                  <a:pPr marL="457200" indent="-457200">
                    <a:lnSpc>
                      <a:spcPct val="80000"/>
                    </a:lnSpc>
                    <a:buSzPct val="80000"/>
                    <a:buFont typeface="Arial" panose="020B0604020202020204" pitchFamily="34" charset="0"/>
                    <a:buChar char="•"/>
                  </a:pPr>
                  <a:r>
                    <a:rPr lang="en-US" sz="2400" dirty="0">
                      <a:solidFill>
                        <a:srgbClr val="C87E28"/>
                      </a:solidFill>
                      <a:latin typeface="Helvetica Neue Medium" charset="0"/>
                      <a:ea typeface="Helvetica Neue Medium" charset="0"/>
                      <a:cs typeface="Helvetica Neue Medium" charset="0"/>
                    </a:rPr>
                    <a:t>Easy to replace</a:t>
                  </a:r>
                </a:p>
              </p:txBody>
            </p:sp>
          </p:grpSp>
          <p:sp>
            <p:nvSpPr>
              <p:cNvPr id="11" name="TextBox 10">
                <a:extLst>
                  <a:ext uri="{FF2B5EF4-FFF2-40B4-BE49-F238E27FC236}">
                    <a16:creationId xmlns:a16="http://schemas.microsoft.com/office/drawing/2014/main" xmlns="" id="{C9A38801-78DB-6946-8719-81719EB50D3E}"/>
                  </a:ext>
                </a:extLst>
              </p:cNvPr>
              <p:cNvSpPr txBox="1"/>
              <p:nvPr/>
            </p:nvSpPr>
            <p:spPr>
              <a:xfrm>
                <a:off x="6096000" y="1032666"/>
                <a:ext cx="4405282" cy="295466"/>
              </a:xfrm>
              <a:prstGeom prst="rect">
                <a:avLst/>
              </a:prstGeom>
              <a:noFill/>
            </p:spPr>
            <p:txBody>
              <a:bodyPr wrap="square" lIns="0" tIns="0" rIns="0" bIns="0" rtlCol="0">
                <a:spAutoFit/>
              </a:bodyPr>
              <a:lstStyle/>
              <a:p>
                <a:pPr marL="457200" indent="-457200">
                  <a:lnSpc>
                    <a:spcPct val="80000"/>
                  </a:lnSpc>
                  <a:buSzPct val="80000"/>
                  <a:buFont typeface="Arial" panose="020B0604020202020204" pitchFamily="34" charset="0"/>
                  <a:buChar char="•"/>
                </a:pPr>
                <a:r>
                  <a:rPr lang="en-US" sz="2400" dirty="0" smtClean="0">
                    <a:solidFill>
                      <a:srgbClr val="C87E28"/>
                    </a:solidFill>
                    <a:latin typeface="Helvetica Neue Medium" charset="0"/>
                    <a:ea typeface="Helvetica Neue Medium" charset="0"/>
                    <a:cs typeface="Helvetica Neue Medium" charset="0"/>
                  </a:rPr>
                  <a:t>Waterproof paper</a:t>
                </a:r>
                <a:endParaRPr lang="en-US" sz="2400" dirty="0">
                  <a:solidFill>
                    <a:srgbClr val="C87E28"/>
                  </a:solidFill>
                  <a:latin typeface="Helvetica Neue Medium" charset="0"/>
                  <a:ea typeface="Helvetica Neue Medium" charset="0"/>
                  <a:cs typeface="Helvetica Neue Medium" charset="0"/>
                </a:endParaRPr>
              </a:p>
            </p:txBody>
          </p:sp>
        </p:grpSp>
        <p:sp>
          <p:nvSpPr>
            <p:cNvPr id="13" name="TextBox 12">
              <a:extLst>
                <a:ext uri="{FF2B5EF4-FFF2-40B4-BE49-F238E27FC236}">
                  <a16:creationId xmlns:a16="http://schemas.microsoft.com/office/drawing/2014/main" xmlns="" id="{D05CC85C-EDA2-2A42-8F01-AC68EB45B9FE}"/>
                </a:ext>
              </a:extLst>
            </p:cNvPr>
            <p:cNvSpPr txBox="1"/>
            <p:nvPr/>
          </p:nvSpPr>
          <p:spPr>
            <a:xfrm>
              <a:off x="6229004" y="5569874"/>
              <a:ext cx="5571282" cy="295466"/>
            </a:xfrm>
            <a:prstGeom prst="rect">
              <a:avLst/>
            </a:prstGeom>
            <a:noFill/>
          </p:spPr>
          <p:txBody>
            <a:bodyPr wrap="square" lIns="0" tIns="0" rIns="0" bIns="0" rtlCol="0">
              <a:spAutoFit/>
            </a:bodyPr>
            <a:lstStyle/>
            <a:p>
              <a:pPr marL="457200" indent="-457200">
                <a:lnSpc>
                  <a:spcPct val="80000"/>
                </a:lnSpc>
                <a:buSzPct val="80000"/>
                <a:buFont typeface="Arial" panose="020B0604020202020204" pitchFamily="34" charset="0"/>
                <a:buChar char="•"/>
              </a:pPr>
              <a:r>
                <a:rPr lang="en-US" sz="2400" dirty="0">
                  <a:solidFill>
                    <a:srgbClr val="C87E28"/>
                  </a:solidFill>
                  <a:latin typeface="Helvetica Neue Medium" charset="0"/>
                  <a:ea typeface="Helvetica Neue Medium" charset="0"/>
                  <a:cs typeface="Helvetica Neue Medium" charset="0"/>
                </a:rPr>
                <a:t>Inexpensive</a:t>
              </a:r>
            </a:p>
          </p:txBody>
        </p:sp>
      </p:grpSp>
      <p:sp>
        <p:nvSpPr>
          <p:cNvPr id="5" name="TextBox 4">
            <a:extLst>
              <a:ext uri="{FF2B5EF4-FFF2-40B4-BE49-F238E27FC236}">
                <a16:creationId xmlns:a16="http://schemas.microsoft.com/office/drawing/2014/main" xmlns="" id="{8B0A5B56-BDE3-9B44-AF75-49B0CF84A211}"/>
              </a:ext>
            </a:extLst>
          </p:cNvPr>
          <p:cNvSpPr txBox="1"/>
          <p:nvPr/>
        </p:nvSpPr>
        <p:spPr>
          <a:xfrm>
            <a:off x="2380711" y="5429504"/>
            <a:ext cx="4061744" cy="1077218"/>
          </a:xfrm>
          <a:prstGeom prst="rect">
            <a:avLst/>
          </a:prstGeom>
          <a:noFill/>
        </p:spPr>
        <p:txBody>
          <a:bodyPr wrap="square" rtlCol="0">
            <a:spAutoFit/>
          </a:bodyPr>
          <a:lstStyle/>
          <a:p>
            <a:r>
              <a:rPr lang="en-US" sz="3200" dirty="0" smtClean="0">
                <a:solidFill>
                  <a:srgbClr val="C00000"/>
                </a:solidFill>
                <a:latin typeface="+mj-lt"/>
                <a:ea typeface="Helvetica Neue" charset="0"/>
                <a:cs typeface="Helvetica Neue" charset="0"/>
              </a:rPr>
              <a:t>ORIGAMI DESIGN</a:t>
            </a:r>
          </a:p>
          <a:p>
            <a:endParaRPr lang="en-US" sz="3200" dirty="0">
              <a:solidFill>
                <a:srgbClr val="C00000"/>
              </a:solidFill>
              <a:latin typeface="+mj-lt"/>
              <a:ea typeface="Helvetica Neue" charset="0"/>
              <a:cs typeface="Helvetica Neue" charset="0"/>
            </a:endParaRPr>
          </a:p>
        </p:txBody>
      </p:sp>
      <p:pic>
        <p:nvPicPr>
          <p:cNvPr id="15" name="Picture 14" descr="A picture containing transport, LEGO&#10;&#10;Description generated with high confidence">
            <a:extLst>
              <a:ext uri="{FF2B5EF4-FFF2-40B4-BE49-F238E27FC236}">
                <a16:creationId xmlns:a16="http://schemas.microsoft.com/office/drawing/2014/main" xmlns="" id="{3BAD7874-B75D-F74D-A258-8743CAA33317}"/>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74694" y1="30202" x2="76267" y2="26761"/>
                        <a14:backgroundMark x1="29589" y1="68159" x2="29065" y2="67504"/>
                        <a14:backgroundMark x1="59528" y1="71655" x2="59528" y2="71655"/>
                        <a14:backgroundMark x1="59528" y1="71655" x2="59528" y2="71655"/>
                        <a14:backgroundMark x1="72378" y1="26434" x2="72727" y2="27690"/>
                        <a14:backgroundMark x1="74694" y1="27089" x2="74825" y2="28400"/>
                        <a14:backgroundMark x1="74213" y1="28946" x2="74607" y2="28618"/>
                        <a14:backgroundMark x1="73864" y1="29437" x2="75699" y2="26980"/>
                        <a14:backgroundMark x1="75699" y1="26980" x2="75787" y2="26761"/>
                        <a14:backgroundMark x1="74869" y1="19388" x2="74519" y2="16931"/>
                        <a14:backgroundMark x1="73864" y1="19661" x2="74650" y2="17149"/>
                        <a14:backgroundMark x1="75087" y1="20481" x2="74869" y2="18132"/>
                        <a14:backgroundMark x1="73776" y1="19716" x2="73951" y2="18788"/>
                      </a14:backgroundRemoval>
                    </a14:imgEffect>
                  </a14:imgLayer>
                </a14:imgProps>
              </a:ext>
              <a:ext uri="{28A0092B-C50C-407E-A947-70E740481C1C}">
                <a14:useLocalDpi xmlns:a14="http://schemas.microsoft.com/office/drawing/2010/main" val="0"/>
              </a:ext>
            </a:extLst>
          </a:blip>
          <a:srcRect l="12704" t="17505" r="19117" b="11778"/>
          <a:stretch/>
        </p:blipFill>
        <p:spPr>
          <a:xfrm>
            <a:off x="419385" y="461612"/>
            <a:ext cx="2224109" cy="1846133"/>
          </a:xfrm>
          <a:prstGeom prst="rect">
            <a:avLst/>
          </a:prstGeom>
        </p:spPr>
      </p:pic>
      <p:cxnSp>
        <p:nvCxnSpPr>
          <p:cNvPr id="17" name="Straight Connector 16">
            <a:extLst>
              <a:ext uri="{FF2B5EF4-FFF2-40B4-BE49-F238E27FC236}">
                <a16:creationId xmlns:a16="http://schemas.microsoft.com/office/drawing/2014/main" xmlns="" id="{FEF10B32-5EB5-264C-8565-0D435B8CFFEB}"/>
              </a:ext>
            </a:extLst>
          </p:cNvPr>
          <p:cNvCxnSpPr>
            <a:cxnSpLocks/>
          </p:cNvCxnSpPr>
          <p:nvPr/>
        </p:nvCxnSpPr>
        <p:spPr>
          <a:xfrm>
            <a:off x="2579492" y="960592"/>
            <a:ext cx="584106" cy="848172"/>
          </a:xfrm>
          <a:prstGeom prst="line">
            <a:avLst/>
          </a:prstGeom>
          <a:ln w="19050">
            <a:solidFill>
              <a:srgbClr val="B93128"/>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xmlns="" id="{A2C161D9-B47E-7F45-9B65-EC995C912326}"/>
              </a:ext>
            </a:extLst>
          </p:cNvPr>
          <p:cNvSpPr/>
          <p:nvPr/>
        </p:nvSpPr>
        <p:spPr>
          <a:xfrm>
            <a:off x="2090167" y="332211"/>
            <a:ext cx="650178" cy="650178"/>
          </a:xfrm>
          <a:prstGeom prst="ellipse">
            <a:avLst/>
          </a:prstGeom>
          <a:noFill/>
          <a:ln w="19050">
            <a:solidFill>
              <a:srgbClr val="B931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5287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939B44"/>
      </a:accent1>
      <a:accent2>
        <a:srgbClr val="EBB62F"/>
      </a:accent2>
      <a:accent3>
        <a:srgbClr val="C87E28"/>
      </a:accent3>
      <a:accent4>
        <a:srgbClr val="BB3128"/>
      </a:accent4>
      <a:accent5>
        <a:srgbClr val="6B1C13"/>
      </a:accent5>
      <a:accent6>
        <a:srgbClr val="43152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9282</TotalTime>
  <Words>1092</Words>
  <Application>Microsoft Macintosh PowerPoint</Application>
  <PresentationFormat>Widescreen</PresentationFormat>
  <Paragraphs>133</Paragraphs>
  <Slides>16</Slides>
  <Notes>15</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Calibri</vt:lpstr>
      <vt:lpstr>Calibri Light</vt:lpstr>
      <vt:lpstr>Helvetica Neue</vt:lpstr>
      <vt:lpstr>Helvetica Neue Light</vt:lpstr>
      <vt:lpstr>Helvetica Neue Medium</vt:lpstr>
      <vt:lpstr>Helvetica Neue Thin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GRIPPER </vt:lpstr>
      <vt:lpstr>ORIGAMI GRIPPER</vt:lpstr>
      <vt:lpstr>Harvesting &amp; Packing   per person </vt:lpstr>
      <vt:lpstr>WHY ARGORIBOT ?</vt:lpstr>
      <vt:lpstr>PowerPoint Presentation</vt:lpstr>
      <vt:lpstr>PowerPoint Presentation</vt:lpstr>
      <vt:lpstr>PowerPoint Presentation</vt:lpstr>
    </vt:vector>
  </TitlesOfParts>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Ratchatida phummapooti</dc:creator>
  <cp:lastModifiedBy>sarabowman.13@gmail.com</cp:lastModifiedBy>
  <cp:revision>215</cp:revision>
  <cp:lastPrinted>2018-06-14T06:56:25Z</cp:lastPrinted>
  <dcterms:created xsi:type="dcterms:W3CDTF">2018-06-11T06:21:00Z</dcterms:created>
  <dcterms:modified xsi:type="dcterms:W3CDTF">2018-07-02T17:38:17Z</dcterms:modified>
</cp:coreProperties>
</file>